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00" r:id="rId3"/>
    <p:sldId id="301" r:id="rId4"/>
    <p:sldId id="302" r:id="rId5"/>
    <p:sldId id="303" r:id="rId6"/>
    <p:sldId id="304" r:id="rId7"/>
    <p:sldId id="305" r:id="rId8"/>
    <p:sldId id="308" r:id="rId9"/>
    <p:sldId id="309" r:id="rId10"/>
    <p:sldId id="310" r:id="rId11"/>
    <p:sldId id="465" r:id="rId12"/>
    <p:sldId id="409" r:id="rId13"/>
    <p:sldId id="410" r:id="rId14"/>
    <p:sldId id="411" r:id="rId15"/>
    <p:sldId id="312" r:id="rId16"/>
    <p:sldId id="313" r:id="rId17"/>
    <p:sldId id="449" r:id="rId18"/>
    <p:sldId id="462" r:id="rId19"/>
    <p:sldId id="447" r:id="rId20"/>
    <p:sldId id="448" r:id="rId21"/>
    <p:sldId id="314" r:id="rId22"/>
    <p:sldId id="315" r:id="rId23"/>
    <p:sldId id="469" r:id="rId24"/>
    <p:sldId id="470" r:id="rId25"/>
    <p:sldId id="471" r:id="rId26"/>
    <p:sldId id="472" r:id="rId27"/>
    <p:sldId id="473" r:id="rId28"/>
    <p:sldId id="474" r:id="rId29"/>
    <p:sldId id="475" r:id="rId30"/>
    <p:sldId id="476" r:id="rId31"/>
    <p:sldId id="477" r:id="rId32"/>
    <p:sldId id="478" r:id="rId33"/>
    <p:sldId id="479" r:id="rId34"/>
    <p:sldId id="480" r:id="rId35"/>
    <p:sldId id="481" r:id="rId36"/>
    <p:sldId id="482" r:id="rId37"/>
    <p:sldId id="483" r:id="rId38"/>
    <p:sldId id="316" r:id="rId39"/>
    <p:sldId id="317" r:id="rId40"/>
    <p:sldId id="320" r:id="rId41"/>
    <p:sldId id="466" r:id="rId42"/>
    <p:sldId id="321" r:id="rId43"/>
    <p:sldId id="322" r:id="rId44"/>
    <p:sldId id="323" r:id="rId45"/>
    <p:sldId id="325" r:id="rId46"/>
    <p:sldId id="327" r:id="rId47"/>
    <p:sldId id="328" r:id="rId48"/>
    <p:sldId id="487" r:id="rId49"/>
    <p:sldId id="295" r:id="rId50"/>
    <p:sldId id="296" r:id="rId51"/>
    <p:sldId id="298" r:id="rId52"/>
    <p:sldId id="415" r:id="rId53"/>
    <p:sldId id="329" r:id="rId54"/>
    <p:sldId id="330" r:id="rId55"/>
    <p:sldId id="331" r:id="rId56"/>
    <p:sldId id="332" r:id="rId57"/>
    <p:sldId id="334" r:id="rId58"/>
    <p:sldId id="335" r:id="rId59"/>
    <p:sldId id="336" r:id="rId60"/>
    <p:sldId id="488" r:id="rId61"/>
    <p:sldId id="340" r:id="rId62"/>
    <p:sldId id="342" r:id="rId63"/>
    <p:sldId id="343" r:id="rId64"/>
    <p:sldId id="347" r:id="rId65"/>
    <p:sldId id="467" r:id="rId66"/>
    <p:sldId id="348" r:id="rId67"/>
    <p:sldId id="349" r:id="rId68"/>
    <p:sldId id="351" r:id="rId69"/>
    <p:sldId id="434" r:id="rId70"/>
    <p:sldId id="433" r:id="rId71"/>
    <p:sldId id="352" r:id="rId72"/>
    <p:sldId id="353" r:id="rId73"/>
    <p:sldId id="354" r:id="rId74"/>
    <p:sldId id="355" r:id="rId75"/>
    <p:sldId id="484" r:id="rId76"/>
    <p:sldId id="357" r:id="rId77"/>
    <p:sldId id="436" r:id="rId78"/>
    <p:sldId id="468" r:id="rId79"/>
    <p:sldId id="437" r:id="rId80"/>
    <p:sldId id="438" r:id="rId81"/>
    <p:sldId id="439" r:id="rId82"/>
    <p:sldId id="440" r:id="rId83"/>
    <p:sldId id="441" r:id="rId84"/>
    <p:sldId id="489" r:id="rId85"/>
    <p:sldId id="490" r:id="rId86"/>
    <p:sldId id="491" r:id="rId87"/>
    <p:sldId id="492" r:id="rId88"/>
    <p:sldId id="493" r:id="rId89"/>
    <p:sldId id="494" r:id="rId90"/>
    <p:sldId id="495" r:id="rId91"/>
    <p:sldId id="496" r:id="rId92"/>
    <p:sldId id="485" r:id="rId93"/>
    <p:sldId id="486" r:id="rId94"/>
    <p:sldId id="392" r:id="rId95"/>
    <p:sldId id="404" r:id="rId96"/>
    <p:sldId id="451" r:id="rId97"/>
    <p:sldId id="393" r:id="rId98"/>
    <p:sldId id="394" r:id="rId99"/>
    <p:sldId id="417" r:id="rId100"/>
    <p:sldId id="418" r:id="rId101"/>
    <p:sldId id="420" r:id="rId102"/>
    <p:sldId id="390" r:id="rId103"/>
    <p:sldId id="424" r:id="rId104"/>
    <p:sldId id="430" r:id="rId105"/>
    <p:sldId id="431" r:id="rId106"/>
    <p:sldId id="432" r:id="rId107"/>
    <p:sldId id="452" r:id="rId108"/>
    <p:sldId id="453" r:id="rId109"/>
    <p:sldId id="454" r:id="rId110"/>
    <p:sldId id="455" r:id="rId111"/>
    <p:sldId id="456" r:id="rId112"/>
    <p:sldId id="457" r:id="rId113"/>
    <p:sldId id="458" r:id="rId114"/>
    <p:sldId id="459" r:id="rId115"/>
    <p:sldId id="460" r:id="rId116"/>
    <p:sldId id="461" r:id="rId117"/>
    <p:sldId id="463" r:id="rId118"/>
    <p:sldId id="464" r:id="rId1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9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12EF-8976-42BA-B195-CDEC80BAE21B}" type="datetimeFigureOut">
              <a:rPr lang="tr-TR" smtClean="0"/>
              <a:pPr/>
              <a:t>11.02.2013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F62E-5214-4526-A37A-E3C826BAAD0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12EF-8976-42BA-B195-CDEC80BAE21B}" type="datetimeFigureOut">
              <a:rPr lang="tr-TR" smtClean="0"/>
              <a:pPr/>
              <a:t>11.02.2013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F62E-5214-4526-A37A-E3C826BAAD0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12EF-8976-42BA-B195-CDEC80BAE21B}" type="datetimeFigureOut">
              <a:rPr lang="tr-TR" smtClean="0"/>
              <a:pPr/>
              <a:t>11.02.2013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F62E-5214-4526-A37A-E3C826BAAD0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1F7AE-617C-4195-B6BF-61159782E1E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8591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51A79-4100-4F21-B79C-F3DA621EBFB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12EF-8976-42BA-B195-CDEC80BAE21B}" type="datetimeFigureOut">
              <a:rPr lang="tr-TR" smtClean="0"/>
              <a:pPr/>
              <a:t>11.02.2013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F62E-5214-4526-A37A-E3C826BAAD0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12EF-8976-42BA-B195-CDEC80BAE21B}" type="datetimeFigureOut">
              <a:rPr lang="tr-TR" smtClean="0"/>
              <a:pPr/>
              <a:t>11.02.2013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F62E-5214-4526-A37A-E3C826BAAD0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12EF-8976-42BA-B195-CDEC80BAE21B}" type="datetimeFigureOut">
              <a:rPr lang="tr-TR" smtClean="0"/>
              <a:pPr/>
              <a:t>11.02.2013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F62E-5214-4526-A37A-E3C826BAAD0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12EF-8976-42BA-B195-CDEC80BAE21B}" type="datetimeFigureOut">
              <a:rPr lang="tr-TR" smtClean="0"/>
              <a:pPr/>
              <a:t>11.02.2013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F62E-5214-4526-A37A-E3C826BAAD0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12EF-8976-42BA-B195-CDEC80BAE21B}" type="datetimeFigureOut">
              <a:rPr lang="tr-TR" smtClean="0"/>
              <a:pPr/>
              <a:t>11.02.2013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F62E-5214-4526-A37A-E3C826BAAD0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12EF-8976-42BA-B195-CDEC80BAE21B}" type="datetimeFigureOut">
              <a:rPr lang="tr-TR" smtClean="0"/>
              <a:pPr/>
              <a:t>11.02.2013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F62E-5214-4526-A37A-E3C826BAAD0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12EF-8976-42BA-B195-CDEC80BAE21B}" type="datetimeFigureOut">
              <a:rPr lang="tr-TR" smtClean="0"/>
              <a:pPr/>
              <a:t>11.02.2013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F62E-5214-4526-A37A-E3C826BAAD0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12EF-8976-42BA-B195-CDEC80BAE21B}" type="datetimeFigureOut">
              <a:rPr lang="tr-TR" smtClean="0"/>
              <a:pPr/>
              <a:t>11.02.2013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F62E-5214-4526-A37A-E3C826BAAD0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812EF-8976-42BA-B195-CDEC80BAE21B}" type="datetimeFigureOut">
              <a:rPr lang="tr-TR" smtClean="0"/>
              <a:pPr/>
              <a:t>11.02.2013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4F62E-5214-4526-A37A-E3C826BAAD0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wmf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beslenmebulteni.com/beslenme/modules.php?name=Search&amp;query=&amp;topic=93&amp;author=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entrez/utils/fref.fcgi?PrId=3048&amp;itool=AbstractPlus-def&amp;uid=4074351&amp;db=pubmed&amp;url=http://linkinghub.elsevier.com/retrieve/pii/0006-291X(85)91930-8" TargetMode="Externa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utrition.org/cgi/external_ref?access_num=7927867&amp;link_type=MED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nutrition.org/cgi/external_ref?access_num=7927867&amp;link_type=MED" TargetMode="Externa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?term=He%20K%5bAuthor%5d&amp;cauthor=true&amp;cauthor_uid=19746296" TargetMode="External"/><Relationship Id="rId2" Type="http://schemas.openxmlformats.org/officeDocument/2006/relationships/hyperlink" Target="http://www.ncbi.nlm.nih.gov/pubmed?term=Qin%20LQ%5bAuthor%5d&amp;cauthor=true&amp;cauthor_uid=1974629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bi.nlm.nih.gov/pubmed/19746296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://jn.nutrition.org/cgi/external_ref?access_num=10906587&amp;link_type=MED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entrez/query.fcgi?db=pubmed&amp;cmd=Search&amp;itool=pubmed_AbstractPlus&amp;term=%22Chen+J%22%5bAuthor%5d" TargetMode="External"/><Relationship Id="rId2" Type="http://schemas.openxmlformats.org/officeDocument/2006/relationships/hyperlink" Target="http://www.ncbi.nlm.nih.gov/entrez/query.fcgi?db=pubmed&amp;cmd=Search&amp;itool=pubmed_AbstractPlus&amp;term=%22Wang+L%22%5bAuthor%5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bi.nlm.nih.gov/entrez/query.fcgi?db=pubmed&amp;cmd=Search&amp;itool=pubmed_AbstractPlus&amp;term=%22Thompson+LU%22%5bAuthor%5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entrez/query.fcgi?db=pubmed&amp;cmd=Display&amp;dopt=pubmed_pubmed&amp;from_uid=9168007&amp;tool=ExternalSearch" TargetMode="External"/><Relationship Id="rId2" Type="http://schemas.openxmlformats.org/officeDocument/2006/relationships/hyperlink" Target="http://www.ncbi.nlm.nih.gov/entrez/query.fcgi?db=pubmed&amp;cmd=Display&amp;dopt=pubmed_pubmed&amp;from_uid=7779738" TargetMode="Externa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errahpaş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113" y="404813"/>
            <a:ext cx="93027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827088" y="4175125"/>
            <a:ext cx="7343775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000" dirty="0">
                <a:solidFill>
                  <a:srgbClr val="FF0000"/>
                </a:solidFill>
                <a:latin typeface="Comic Sans MS" pitchFamily="66" charset="0"/>
              </a:rPr>
              <a:t>Prof. Dr. Ahmet AYDIN</a:t>
            </a:r>
          </a:p>
          <a:p>
            <a:pPr algn="ctr">
              <a:spcBef>
                <a:spcPct val="50000"/>
              </a:spcBef>
            </a:pPr>
            <a:r>
              <a:rPr lang="tr-TR" sz="2000" dirty="0">
                <a:latin typeface="Comic Sans MS" pitchFamily="66" charset="0"/>
              </a:rPr>
              <a:t>İÜ Cerrahpaşa Tıp Fak.</a:t>
            </a:r>
          </a:p>
          <a:p>
            <a:pPr algn="ctr">
              <a:spcBef>
                <a:spcPct val="50000"/>
              </a:spcBef>
            </a:pPr>
            <a:r>
              <a:rPr lang="tr-TR" sz="2000" dirty="0">
                <a:latin typeface="Comic Sans MS" pitchFamily="66" charset="0"/>
              </a:rPr>
              <a:t>Çocuk Sağlığı  ve Hastalıkları ABD</a:t>
            </a:r>
          </a:p>
          <a:p>
            <a:pPr algn="ctr">
              <a:spcBef>
                <a:spcPct val="50000"/>
              </a:spcBef>
            </a:pPr>
            <a:r>
              <a:rPr lang="tr-TR" dirty="0">
                <a:latin typeface="Comic Sans MS" pitchFamily="66" charset="0"/>
              </a:rPr>
              <a:t>Beslenme ve </a:t>
            </a:r>
            <a:r>
              <a:rPr lang="tr-TR" sz="2000" dirty="0">
                <a:latin typeface="Comic Sans MS" pitchFamily="66" charset="0"/>
              </a:rPr>
              <a:t>Metabolizma Bilim Dalı Başkanı</a:t>
            </a:r>
          </a:p>
          <a:p>
            <a:pPr algn="ctr">
              <a:spcBef>
                <a:spcPct val="50000"/>
              </a:spcBef>
            </a:pPr>
            <a:r>
              <a:rPr lang="tr-TR" sz="2000" dirty="0">
                <a:latin typeface="Comic Sans MS" pitchFamily="66" charset="0"/>
              </a:rPr>
              <a:t>(</a:t>
            </a:r>
            <a:r>
              <a:rPr lang="tr-TR" dirty="0">
                <a:solidFill>
                  <a:srgbClr val="3333FF"/>
                </a:solidFill>
                <a:latin typeface="Comic Sans MS" pitchFamily="66" charset="0"/>
              </a:rPr>
              <a:t>www.beslenme.</a:t>
            </a:r>
            <a:r>
              <a:rPr lang="tr-TR" dirty="0" err="1">
                <a:solidFill>
                  <a:srgbClr val="3333FF"/>
                </a:solidFill>
                <a:latin typeface="Comic Sans MS" pitchFamily="66" charset="0"/>
              </a:rPr>
              <a:t>bulteni</a:t>
            </a:r>
            <a:r>
              <a:rPr lang="tr-TR" dirty="0">
                <a:solidFill>
                  <a:srgbClr val="3333FF"/>
                </a:solidFill>
                <a:latin typeface="Comic Sans MS" pitchFamily="66" charset="0"/>
              </a:rPr>
              <a:t>.com) </a:t>
            </a:r>
          </a:p>
          <a:p>
            <a:pPr algn="ctr">
              <a:spcBef>
                <a:spcPct val="50000"/>
              </a:spcBef>
            </a:pPr>
            <a:endParaRPr lang="tr-TR" sz="2000" dirty="0">
              <a:latin typeface="Comic Sans MS" pitchFamily="66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14282" y="571480"/>
            <a:ext cx="73437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4800" dirty="0" smtClean="0">
                <a:solidFill>
                  <a:srgbClr val="0000FF"/>
                </a:solidFill>
                <a:latin typeface="Comic Sans MS" pitchFamily="66" charset="0"/>
              </a:rPr>
              <a:t>Meme kanseri-beslenme</a:t>
            </a:r>
            <a:endParaRPr lang="tr-TR" sz="4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5" name="Resim 1" descr="meme kanseri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643050"/>
            <a:ext cx="3357585" cy="2286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978400" cy="4276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mtClean="0">
                <a:latin typeface="Comic Sans MS" pitchFamily="66" charset="0"/>
              </a:rPr>
              <a:t>İncelenen yüzlerce mısır mumyasından sadece birinde kanser saptanmıştır. </a:t>
            </a:r>
          </a:p>
        </p:txBody>
      </p:sp>
      <p:pic>
        <p:nvPicPr>
          <p:cNvPr id="16387" name="Picture 3" descr="st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3716338"/>
            <a:ext cx="3648075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95288" y="6056313"/>
            <a:ext cx="8424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tr-TR" sz="1000">
                <a:solidFill>
                  <a:srgbClr val="0000FF"/>
                </a:solidFill>
              </a:rPr>
              <a:t>David AR, Zimmerman MR. Cancer: an old disease, a new disease or something in between? Nature Reviews Cancer2010; 10: 728-733.   doi:10.1038/nrc2914</a:t>
            </a:r>
            <a:endParaRPr lang="tr-TR" sz="1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85728"/>
            <a:ext cx="5214974" cy="1143008"/>
          </a:xfrm>
        </p:spPr>
        <p:txBody>
          <a:bodyPr/>
          <a:lstStyle/>
          <a:p>
            <a:pPr eaLnBrk="1" hangingPunct="1"/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Likopen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-kanser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6043626" cy="3043246"/>
          </a:xfrm>
        </p:spPr>
        <p:txBody>
          <a:bodyPr>
            <a:normAutofit fontScale="77500" lnSpcReduction="20000"/>
          </a:bodyPr>
          <a:lstStyle/>
          <a:p>
            <a:r>
              <a:rPr lang="tr-TR" dirty="0" err="1" smtClean="0">
                <a:latin typeface="Comic Sans MS" pitchFamily="66" charset="0"/>
              </a:rPr>
              <a:t>Likopen</a:t>
            </a:r>
            <a:r>
              <a:rPr lang="tr-TR" dirty="0" smtClean="0">
                <a:latin typeface="Comic Sans MS" pitchFamily="66" charset="0"/>
              </a:rPr>
              <a:t> çeşitli mekanizmalar ile meme kanserinin tedavisi ve korunmasında etkili olmaktadır. </a:t>
            </a:r>
          </a:p>
          <a:p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En önemli </a:t>
            </a:r>
            <a:r>
              <a:rPr lang="tr-TR" dirty="0" err="1" smtClean="0">
                <a:latin typeface="Comic Sans MS" pitchFamily="66" charset="0"/>
              </a:rPr>
              <a:t>likopen</a:t>
            </a:r>
            <a:r>
              <a:rPr lang="tr-TR" dirty="0" smtClean="0">
                <a:latin typeface="Comic Sans MS" pitchFamily="66" charset="0"/>
              </a:rPr>
              <a:t> kaynağı domatestir.</a:t>
            </a:r>
          </a:p>
          <a:p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Domates salçası </a:t>
            </a:r>
            <a:r>
              <a:rPr lang="tr-TR" dirty="0" smtClean="0">
                <a:latin typeface="Comic Sans MS" pitchFamily="66" charset="0"/>
              </a:rPr>
              <a:t>taze domatese göre 5-10 kat daha fazla </a:t>
            </a:r>
            <a:r>
              <a:rPr lang="tr-TR" dirty="0" err="1" smtClean="0">
                <a:latin typeface="Comic Sans MS" pitchFamily="66" charset="0"/>
              </a:rPr>
              <a:t>likopen</a:t>
            </a:r>
            <a:r>
              <a:rPr lang="tr-TR" dirty="0" smtClean="0">
                <a:latin typeface="Comic Sans MS" pitchFamily="66" charset="0"/>
              </a:rPr>
              <a:t> içerir.  </a:t>
            </a:r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285720" y="4929198"/>
            <a:ext cx="8286808" cy="1928802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Al-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Malki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AL,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Moselhy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SS,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Refai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MY.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Synergistic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effect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of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lycopene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and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tocopherol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against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oxidative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stress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and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mammary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tumorigenesis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induced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by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7,12-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dimethyl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[a]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benzanthracene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in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female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rats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. </a:t>
            </a:r>
            <a:r>
              <a:rPr kumimoji="0" lang="tr-TR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Toxicol</a:t>
            </a:r>
            <a:r>
              <a:rPr kumimoji="0" lang="tr-TR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Ind</a:t>
            </a:r>
            <a:r>
              <a:rPr kumimoji="0" lang="tr-TR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Health</a:t>
            </a:r>
            <a:r>
              <a:rPr kumimoji="0" lang="tr-TR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. 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2012 Jul;28(6):542-8.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Moselhy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SS, Al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mslmani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MA.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Chemopreventive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effect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of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lycopene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alone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or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with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melatonin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against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the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genesis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of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oxidative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stress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and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mammary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tumors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induced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by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7,12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dimethyl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(a)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benzanthracene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in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sprague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dawely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female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rats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. </a:t>
            </a:r>
            <a:r>
              <a:rPr kumimoji="0" lang="tr-TR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Mol</a:t>
            </a:r>
            <a:r>
              <a:rPr kumimoji="0" lang="tr-TR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Cell</a:t>
            </a:r>
            <a:r>
              <a:rPr kumimoji="0" lang="tr-TR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Biochem</a:t>
            </a:r>
            <a:r>
              <a:rPr kumimoji="0" lang="tr-TR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. 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2008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Dec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;319(1-2):175-8055.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King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-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Batoon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A,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Leszczynska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JM,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Klein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CB.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Modulation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of gene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methylation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by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genistein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or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lycopene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in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breast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cancer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cells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. </a:t>
            </a:r>
            <a:r>
              <a:rPr kumimoji="0" lang="tr-TR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Environ</a:t>
            </a:r>
            <a:r>
              <a:rPr kumimoji="0" lang="tr-TR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Mol</a:t>
            </a:r>
            <a:r>
              <a:rPr kumimoji="0" lang="tr-TR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Mutagen</a:t>
            </a:r>
            <a:r>
              <a:rPr kumimoji="0" lang="tr-TR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. 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2008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Jan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;49(1):36-45.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Zhang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S,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Tang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G,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Russell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RM, et al.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Measurement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of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retinoids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and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carotenoids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in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breast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adipose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tissue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and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a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comparison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of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concentrations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in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breast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cancer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cases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and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control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subjects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. </a:t>
            </a:r>
            <a:r>
              <a:rPr kumimoji="0" lang="tr-TR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Am</a:t>
            </a:r>
            <a:r>
              <a:rPr kumimoji="0" lang="tr-TR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J </a:t>
            </a:r>
            <a:r>
              <a:rPr kumimoji="0" lang="tr-TR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Clin</a:t>
            </a:r>
            <a:r>
              <a:rPr kumimoji="0" lang="tr-TR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Nutr</a:t>
            </a:r>
            <a:r>
              <a:rPr kumimoji="0" lang="tr-TR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. 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1997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Sep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;66(3):626-32.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Sato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R,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Helzlsouer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KJ,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Alberg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AJ,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Hoffman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SC,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Norkus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EP,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Comstock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GW.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Prospective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study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of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carotenoids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,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tocopherols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,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and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retinoid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concentrations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and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the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risk of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breast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cancer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. </a:t>
            </a:r>
            <a:r>
              <a:rPr kumimoji="0" lang="tr-TR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Cancer</a:t>
            </a:r>
            <a:r>
              <a:rPr kumimoji="0" lang="tr-TR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Epidemiol</a:t>
            </a:r>
            <a:r>
              <a:rPr kumimoji="0" lang="tr-TR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Biomarkers</a:t>
            </a:r>
            <a:r>
              <a:rPr kumimoji="0" lang="tr-TR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Prev</a:t>
            </a:r>
            <a:r>
              <a:rPr kumimoji="0" lang="tr-TR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. 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2002;11(5):451-7.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Tamimi RM,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Colditz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GA,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Hankinson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SE.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Circulating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carotenoids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,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mammographic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density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,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and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subsequent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risk of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breast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cancer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. </a:t>
            </a:r>
            <a:r>
              <a:rPr kumimoji="0" lang="tr-TR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Cancer</a:t>
            </a:r>
            <a:r>
              <a:rPr kumimoji="0" lang="tr-TR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Res</a:t>
            </a:r>
            <a:r>
              <a:rPr kumimoji="0" lang="tr-TR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. 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2009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Dec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</a:rPr>
              <a:t> 15;69(24):9323-9.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68610" name="Picture 2" descr="http://tr.all.biz/img/tr/catalog/23391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00042"/>
            <a:ext cx="3202692" cy="2351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Kahve-Meme kanseri</a:t>
            </a:r>
            <a:endParaRPr lang="tr-TR" dirty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4429132"/>
            <a:ext cx="8215370" cy="2000264"/>
          </a:xfrm>
        </p:spPr>
        <p:txBody>
          <a:bodyPr>
            <a:normAutofit fontScale="32500" lnSpcReduction="20000"/>
          </a:bodyPr>
          <a:lstStyle/>
          <a:p>
            <a:r>
              <a:rPr lang="tr-TR" dirty="0" err="1" smtClean="0">
                <a:solidFill>
                  <a:srgbClr val="3333FF"/>
                </a:solidFill>
              </a:rPr>
              <a:t>Cardenas</a:t>
            </a:r>
            <a:r>
              <a:rPr lang="tr-TR" dirty="0" smtClean="0">
                <a:solidFill>
                  <a:srgbClr val="3333FF"/>
                </a:solidFill>
              </a:rPr>
              <a:t> C, </a:t>
            </a:r>
            <a:r>
              <a:rPr lang="tr-TR" dirty="0" err="1" smtClean="0">
                <a:solidFill>
                  <a:srgbClr val="3333FF"/>
                </a:solidFill>
              </a:rPr>
              <a:t>Quesada</a:t>
            </a:r>
            <a:r>
              <a:rPr lang="tr-TR" dirty="0" smtClean="0">
                <a:solidFill>
                  <a:srgbClr val="3333FF"/>
                </a:solidFill>
              </a:rPr>
              <a:t> AR, </a:t>
            </a:r>
            <a:r>
              <a:rPr lang="tr-TR" dirty="0" err="1" smtClean="0">
                <a:solidFill>
                  <a:srgbClr val="3333FF"/>
                </a:solidFill>
              </a:rPr>
              <a:t>Medina</a:t>
            </a:r>
            <a:r>
              <a:rPr lang="tr-TR" dirty="0" smtClean="0">
                <a:solidFill>
                  <a:srgbClr val="3333FF"/>
                </a:solidFill>
              </a:rPr>
              <a:t> MA. Anti-</a:t>
            </a:r>
            <a:r>
              <a:rPr lang="tr-TR" dirty="0" err="1" smtClean="0">
                <a:solidFill>
                  <a:srgbClr val="3333FF"/>
                </a:solidFill>
              </a:rPr>
              <a:t>angiogenic</a:t>
            </a:r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and</a:t>
            </a:r>
            <a:r>
              <a:rPr lang="tr-TR" dirty="0" smtClean="0">
                <a:solidFill>
                  <a:srgbClr val="3333FF"/>
                </a:solidFill>
              </a:rPr>
              <a:t> anti-</a:t>
            </a:r>
            <a:r>
              <a:rPr lang="tr-TR" dirty="0" err="1" smtClean="0">
                <a:solidFill>
                  <a:srgbClr val="3333FF"/>
                </a:solidFill>
              </a:rPr>
              <a:t>inflammatory</a:t>
            </a:r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properties</a:t>
            </a:r>
            <a:r>
              <a:rPr lang="tr-TR" dirty="0" smtClean="0">
                <a:solidFill>
                  <a:srgbClr val="3333FF"/>
                </a:solidFill>
              </a:rPr>
              <a:t> of </a:t>
            </a:r>
            <a:r>
              <a:rPr lang="tr-TR" dirty="0" err="1" smtClean="0">
                <a:solidFill>
                  <a:srgbClr val="3333FF"/>
                </a:solidFill>
              </a:rPr>
              <a:t>kahweol</a:t>
            </a:r>
            <a:r>
              <a:rPr lang="tr-TR" dirty="0" smtClean="0">
                <a:solidFill>
                  <a:srgbClr val="3333FF"/>
                </a:solidFill>
              </a:rPr>
              <a:t>, a </a:t>
            </a:r>
            <a:r>
              <a:rPr lang="tr-TR" dirty="0" err="1" smtClean="0">
                <a:solidFill>
                  <a:srgbClr val="3333FF"/>
                </a:solidFill>
              </a:rPr>
              <a:t>coffee</a:t>
            </a:r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diterpene</a:t>
            </a:r>
            <a:r>
              <a:rPr lang="tr-TR" dirty="0" smtClean="0">
                <a:solidFill>
                  <a:srgbClr val="3333FF"/>
                </a:solidFill>
              </a:rPr>
              <a:t>. </a:t>
            </a:r>
            <a:r>
              <a:rPr lang="tr-TR" i="1" dirty="0" err="1" smtClean="0">
                <a:solidFill>
                  <a:srgbClr val="3333FF"/>
                </a:solidFill>
              </a:rPr>
              <a:t>PLoS</a:t>
            </a:r>
            <a:r>
              <a:rPr lang="tr-TR" i="1" dirty="0" smtClean="0">
                <a:solidFill>
                  <a:srgbClr val="3333FF"/>
                </a:solidFill>
              </a:rPr>
              <a:t> </a:t>
            </a:r>
            <a:r>
              <a:rPr lang="tr-TR" i="1" dirty="0" err="1" smtClean="0">
                <a:solidFill>
                  <a:srgbClr val="3333FF"/>
                </a:solidFill>
              </a:rPr>
              <a:t>One</a:t>
            </a:r>
            <a:r>
              <a:rPr lang="tr-TR" i="1" dirty="0" smtClean="0">
                <a:solidFill>
                  <a:srgbClr val="3333FF"/>
                </a:solidFill>
              </a:rPr>
              <a:t>. </a:t>
            </a:r>
            <a:r>
              <a:rPr lang="tr-TR" dirty="0" smtClean="0">
                <a:solidFill>
                  <a:srgbClr val="3333FF"/>
                </a:solidFill>
              </a:rPr>
              <a:t>2011;6(8):e23407.</a:t>
            </a:r>
          </a:p>
          <a:p>
            <a:r>
              <a:rPr lang="tr-TR" dirty="0" smtClean="0">
                <a:solidFill>
                  <a:srgbClr val="3333FF"/>
                </a:solidFill>
              </a:rPr>
              <a:t>Lee WJ, </a:t>
            </a:r>
            <a:r>
              <a:rPr lang="tr-TR" dirty="0" err="1" smtClean="0">
                <a:solidFill>
                  <a:srgbClr val="3333FF"/>
                </a:solidFill>
              </a:rPr>
              <a:t>Zhu</a:t>
            </a:r>
            <a:r>
              <a:rPr lang="tr-TR" dirty="0" smtClean="0">
                <a:solidFill>
                  <a:srgbClr val="3333FF"/>
                </a:solidFill>
              </a:rPr>
              <a:t> BT. </a:t>
            </a:r>
            <a:r>
              <a:rPr lang="tr-TR" dirty="0" err="1" smtClean="0">
                <a:solidFill>
                  <a:srgbClr val="3333FF"/>
                </a:solidFill>
              </a:rPr>
              <a:t>Inhibition</a:t>
            </a:r>
            <a:r>
              <a:rPr lang="tr-TR" dirty="0" smtClean="0">
                <a:solidFill>
                  <a:srgbClr val="3333FF"/>
                </a:solidFill>
              </a:rPr>
              <a:t> of DNA </a:t>
            </a:r>
            <a:r>
              <a:rPr lang="tr-TR" dirty="0" err="1" smtClean="0">
                <a:solidFill>
                  <a:srgbClr val="3333FF"/>
                </a:solidFill>
              </a:rPr>
              <a:t>methylation</a:t>
            </a:r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by</a:t>
            </a:r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caffeic</a:t>
            </a:r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acid</a:t>
            </a:r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and</a:t>
            </a:r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chlorogenic</a:t>
            </a:r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acid</a:t>
            </a:r>
            <a:r>
              <a:rPr lang="tr-TR" dirty="0" smtClean="0">
                <a:solidFill>
                  <a:srgbClr val="3333FF"/>
                </a:solidFill>
              </a:rPr>
              <a:t>, </a:t>
            </a:r>
            <a:r>
              <a:rPr lang="tr-TR" dirty="0" err="1" smtClean="0">
                <a:solidFill>
                  <a:srgbClr val="3333FF"/>
                </a:solidFill>
              </a:rPr>
              <a:t>two</a:t>
            </a:r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common</a:t>
            </a:r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catechol</a:t>
            </a:r>
            <a:r>
              <a:rPr lang="tr-TR" dirty="0" smtClean="0">
                <a:solidFill>
                  <a:srgbClr val="3333FF"/>
                </a:solidFill>
              </a:rPr>
              <a:t>-</a:t>
            </a:r>
            <a:r>
              <a:rPr lang="tr-TR" dirty="0" err="1" smtClean="0">
                <a:solidFill>
                  <a:srgbClr val="3333FF"/>
                </a:solidFill>
              </a:rPr>
              <a:t>containing</a:t>
            </a:r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coffee</a:t>
            </a:r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polyphenols</a:t>
            </a:r>
            <a:r>
              <a:rPr lang="tr-TR" dirty="0" smtClean="0">
                <a:solidFill>
                  <a:srgbClr val="3333FF"/>
                </a:solidFill>
              </a:rPr>
              <a:t>. </a:t>
            </a:r>
            <a:r>
              <a:rPr lang="tr-TR" i="1" dirty="0" err="1" smtClean="0">
                <a:solidFill>
                  <a:srgbClr val="3333FF"/>
                </a:solidFill>
              </a:rPr>
              <a:t>Carcinogenesis</a:t>
            </a:r>
            <a:r>
              <a:rPr lang="tr-TR" i="1" dirty="0" smtClean="0">
                <a:solidFill>
                  <a:srgbClr val="3333FF"/>
                </a:solidFill>
              </a:rPr>
              <a:t>. </a:t>
            </a:r>
            <a:r>
              <a:rPr lang="tr-TR" dirty="0" smtClean="0">
                <a:solidFill>
                  <a:srgbClr val="3333FF"/>
                </a:solidFill>
              </a:rPr>
              <a:t>2006 </a:t>
            </a:r>
            <a:r>
              <a:rPr lang="tr-TR" dirty="0" err="1" smtClean="0">
                <a:solidFill>
                  <a:srgbClr val="3333FF"/>
                </a:solidFill>
              </a:rPr>
              <a:t>Feb</a:t>
            </a:r>
            <a:r>
              <a:rPr lang="tr-TR" dirty="0" smtClean="0">
                <a:solidFill>
                  <a:srgbClr val="3333FF"/>
                </a:solidFill>
              </a:rPr>
              <a:t>;27(2):269-77.</a:t>
            </a:r>
          </a:p>
          <a:p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Rajendra</a:t>
            </a:r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Prasad</a:t>
            </a:r>
            <a:r>
              <a:rPr lang="tr-TR" dirty="0" smtClean="0">
                <a:solidFill>
                  <a:srgbClr val="3333FF"/>
                </a:solidFill>
              </a:rPr>
              <a:t> N, </a:t>
            </a:r>
            <a:r>
              <a:rPr lang="tr-TR" dirty="0" err="1" smtClean="0">
                <a:solidFill>
                  <a:srgbClr val="3333FF"/>
                </a:solidFill>
              </a:rPr>
              <a:t>Karthikeyan</a:t>
            </a:r>
            <a:r>
              <a:rPr lang="tr-TR" dirty="0" smtClean="0">
                <a:solidFill>
                  <a:srgbClr val="3333FF"/>
                </a:solidFill>
              </a:rPr>
              <a:t> A, </a:t>
            </a:r>
            <a:r>
              <a:rPr lang="tr-TR" dirty="0" err="1" smtClean="0">
                <a:solidFill>
                  <a:srgbClr val="3333FF"/>
                </a:solidFill>
              </a:rPr>
              <a:t>Karthikeyan</a:t>
            </a:r>
            <a:r>
              <a:rPr lang="tr-TR" dirty="0" smtClean="0">
                <a:solidFill>
                  <a:srgbClr val="3333FF"/>
                </a:solidFill>
              </a:rPr>
              <a:t> S, </a:t>
            </a:r>
            <a:r>
              <a:rPr lang="tr-TR" dirty="0" err="1" smtClean="0">
                <a:solidFill>
                  <a:srgbClr val="3333FF"/>
                </a:solidFill>
              </a:rPr>
              <a:t>Reddy</a:t>
            </a:r>
            <a:r>
              <a:rPr lang="tr-TR" dirty="0" smtClean="0">
                <a:solidFill>
                  <a:srgbClr val="3333FF"/>
                </a:solidFill>
              </a:rPr>
              <a:t> BV. </a:t>
            </a:r>
            <a:r>
              <a:rPr lang="tr-TR" dirty="0" err="1" smtClean="0">
                <a:solidFill>
                  <a:srgbClr val="3333FF"/>
                </a:solidFill>
              </a:rPr>
              <a:t>Inhibitory</a:t>
            </a:r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effect</a:t>
            </a:r>
            <a:r>
              <a:rPr lang="tr-TR" dirty="0" smtClean="0">
                <a:solidFill>
                  <a:srgbClr val="3333FF"/>
                </a:solidFill>
              </a:rPr>
              <a:t> of </a:t>
            </a:r>
            <a:r>
              <a:rPr lang="tr-TR" dirty="0" err="1" smtClean="0">
                <a:solidFill>
                  <a:srgbClr val="3333FF"/>
                </a:solidFill>
              </a:rPr>
              <a:t>caffeic</a:t>
            </a:r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acid</a:t>
            </a:r>
            <a:r>
              <a:rPr lang="tr-TR" dirty="0" smtClean="0">
                <a:solidFill>
                  <a:srgbClr val="3333FF"/>
                </a:solidFill>
              </a:rPr>
              <a:t> on </a:t>
            </a:r>
            <a:r>
              <a:rPr lang="tr-TR" dirty="0" err="1" smtClean="0">
                <a:solidFill>
                  <a:srgbClr val="3333FF"/>
                </a:solidFill>
              </a:rPr>
              <a:t>cancer</a:t>
            </a:r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cell</a:t>
            </a:r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proliferation</a:t>
            </a:r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by</a:t>
            </a:r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oxidative</a:t>
            </a:r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mechanism</a:t>
            </a:r>
            <a:r>
              <a:rPr lang="tr-TR" dirty="0" smtClean="0">
                <a:solidFill>
                  <a:srgbClr val="3333FF"/>
                </a:solidFill>
              </a:rPr>
              <a:t> in </a:t>
            </a:r>
            <a:r>
              <a:rPr lang="tr-TR" dirty="0" err="1" smtClean="0">
                <a:solidFill>
                  <a:srgbClr val="3333FF"/>
                </a:solidFill>
              </a:rPr>
              <a:t>human</a:t>
            </a:r>
            <a:r>
              <a:rPr lang="tr-TR" dirty="0" smtClean="0">
                <a:solidFill>
                  <a:srgbClr val="3333FF"/>
                </a:solidFill>
              </a:rPr>
              <a:t> HT-1080 </a:t>
            </a:r>
            <a:r>
              <a:rPr lang="tr-TR" dirty="0" err="1" smtClean="0">
                <a:solidFill>
                  <a:srgbClr val="3333FF"/>
                </a:solidFill>
              </a:rPr>
              <a:t>fibrosarcoma</a:t>
            </a:r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cell</a:t>
            </a:r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line</a:t>
            </a:r>
            <a:r>
              <a:rPr lang="tr-TR" dirty="0" smtClean="0">
                <a:solidFill>
                  <a:srgbClr val="3333FF"/>
                </a:solidFill>
              </a:rPr>
              <a:t>. </a:t>
            </a:r>
            <a:r>
              <a:rPr lang="tr-TR" i="1" dirty="0" err="1" smtClean="0">
                <a:solidFill>
                  <a:srgbClr val="3333FF"/>
                </a:solidFill>
              </a:rPr>
              <a:t>Mol</a:t>
            </a:r>
            <a:r>
              <a:rPr lang="tr-TR" i="1" dirty="0" smtClean="0">
                <a:solidFill>
                  <a:srgbClr val="3333FF"/>
                </a:solidFill>
              </a:rPr>
              <a:t> </a:t>
            </a:r>
            <a:r>
              <a:rPr lang="tr-TR" i="1" dirty="0" err="1" smtClean="0">
                <a:solidFill>
                  <a:srgbClr val="3333FF"/>
                </a:solidFill>
              </a:rPr>
              <a:t>Cell</a:t>
            </a:r>
            <a:r>
              <a:rPr lang="tr-TR" i="1" dirty="0" smtClean="0">
                <a:solidFill>
                  <a:srgbClr val="3333FF"/>
                </a:solidFill>
              </a:rPr>
              <a:t> </a:t>
            </a:r>
            <a:r>
              <a:rPr lang="tr-TR" i="1" dirty="0" err="1" smtClean="0">
                <a:solidFill>
                  <a:srgbClr val="3333FF"/>
                </a:solidFill>
              </a:rPr>
              <a:t>Biochem</a:t>
            </a:r>
            <a:r>
              <a:rPr lang="tr-TR" i="1" dirty="0" smtClean="0">
                <a:solidFill>
                  <a:srgbClr val="3333FF"/>
                </a:solidFill>
              </a:rPr>
              <a:t>. </a:t>
            </a:r>
            <a:r>
              <a:rPr lang="tr-TR" dirty="0" smtClean="0">
                <a:solidFill>
                  <a:srgbClr val="3333FF"/>
                </a:solidFill>
              </a:rPr>
              <a:t>2011 Mar;349(1-2):11-9.</a:t>
            </a:r>
          </a:p>
          <a:p>
            <a:r>
              <a:rPr lang="tr-TR" dirty="0" err="1" smtClean="0">
                <a:solidFill>
                  <a:srgbClr val="3333FF"/>
                </a:solidFill>
              </a:rPr>
              <a:t>Gierach</a:t>
            </a:r>
            <a:r>
              <a:rPr lang="tr-TR" dirty="0" smtClean="0">
                <a:solidFill>
                  <a:srgbClr val="3333FF"/>
                </a:solidFill>
              </a:rPr>
              <a:t> GL, </a:t>
            </a:r>
            <a:r>
              <a:rPr lang="tr-TR" dirty="0" err="1" smtClean="0">
                <a:solidFill>
                  <a:srgbClr val="3333FF"/>
                </a:solidFill>
              </a:rPr>
              <a:t>Freedman</a:t>
            </a:r>
            <a:r>
              <a:rPr lang="tr-TR" dirty="0" smtClean="0">
                <a:solidFill>
                  <a:srgbClr val="3333FF"/>
                </a:solidFill>
              </a:rPr>
              <a:t> ND, </a:t>
            </a:r>
            <a:r>
              <a:rPr lang="tr-TR" dirty="0" err="1" smtClean="0">
                <a:solidFill>
                  <a:srgbClr val="3333FF"/>
                </a:solidFill>
              </a:rPr>
              <a:t>Andaya</a:t>
            </a:r>
            <a:r>
              <a:rPr lang="tr-TR" dirty="0" smtClean="0">
                <a:solidFill>
                  <a:srgbClr val="3333FF"/>
                </a:solidFill>
              </a:rPr>
              <a:t> A, et al. </a:t>
            </a:r>
            <a:r>
              <a:rPr lang="tr-TR" dirty="0" err="1" smtClean="0">
                <a:solidFill>
                  <a:srgbClr val="3333FF"/>
                </a:solidFill>
              </a:rPr>
              <a:t>Coffee</a:t>
            </a:r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intake</a:t>
            </a:r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and</a:t>
            </a:r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breast</a:t>
            </a:r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cancer</a:t>
            </a:r>
            <a:r>
              <a:rPr lang="tr-TR" dirty="0" smtClean="0">
                <a:solidFill>
                  <a:srgbClr val="3333FF"/>
                </a:solidFill>
              </a:rPr>
              <a:t> risk in </a:t>
            </a:r>
            <a:r>
              <a:rPr lang="tr-TR" dirty="0" err="1" smtClean="0">
                <a:solidFill>
                  <a:srgbClr val="3333FF"/>
                </a:solidFill>
              </a:rPr>
              <a:t>the</a:t>
            </a:r>
            <a:r>
              <a:rPr lang="tr-TR" dirty="0" smtClean="0">
                <a:solidFill>
                  <a:srgbClr val="3333FF"/>
                </a:solidFill>
              </a:rPr>
              <a:t> NIH-AARP </a:t>
            </a:r>
            <a:r>
              <a:rPr lang="tr-TR" dirty="0" err="1" smtClean="0">
                <a:solidFill>
                  <a:srgbClr val="3333FF"/>
                </a:solidFill>
              </a:rPr>
              <a:t>diet</a:t>
            </a:r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and</a:t>
            </a:r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health</a:t>
            </a:r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study</a:t>
            </a:r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cohort</a:t>
            </a:r>
            <a:r>
              <a:rPr lang="tr-TR" dirty="0" smtClean="0">
                <a:solidFill>
                  <a:srgbClr val="3333FF"/>
                </a:solidFill>
              </a:rPr>
              <a:t>. </a:t>
            </a:r>
            <a:r>
              <a:rPr lang="tr-TR" i="1" dirty="0" err="1" smtClean="0">
                <a:solidFill>
                  <a:srgbClr val="3333FF"/>
                </a:solidFill>
              </a:rPr>
              <a:t>Int</a:t>
            </a:r>
            <a:r>
              <a:rPr lang="tr-TR" i="1" dirty="0" smtClean="0">
                <a:solidFill>
                  <a:srgbClr val="3333FF"/>
                </a:solidFill>
              </a:rPr>
              <a:t> J </a:t>
            </a:r>
            <a:r>
              <a:rPr lang="tr-TR" i="1" dirty="0" err="1" smtClean="0">
                <a:solidFill>
                  <a:srgbClr val="3333FF"/>
                </a:solidFill>
              </a:rPr>
              <a:t>Cancer</a:t>
            </a:r>
            <a:r>
              <a:rPr lang="tr-TR" i="1" dirty="0" smtClean="0">
                <a:solidFill>
                  <a:srgbClr val="3333FF"/>
                </a:solidFill>
              </a:rPr>
              <a:t>.</a:t>
            </a:r>
            <a:r>
              <a:rPr lang="tr-TR" dirty="0" smtClean="0">
                <a:solidFill>
                  <a:srgbClr val="3333FF"/>
                </a:solidFill>
              </a:rPr>
              <a:t> 2012 Jul 15;131(2):452-60. </a:t>
            </a:r>
            <a:r>
              <a:rPr lang="tr-TR" dirty="0" err="1" smtClean="0">
                <a:solidFill>
                  <a:srgbClr val="3333FF"/>
                </a:solidFill>
              </a:rPr>
              <a:t>doi</a:t>
            </a:r>
            <a:r>
              <a:rPr lang="tr-TR" dirty="0" smtClean="0">
                <a:solidFill>
                  <a:srgbClr val="3333FF"/>
                </a:solidFill>
              </a:rPr>
              <a:t>: 10.1002/</a:t>
            </a:r>
            <a:r>
              <a:rPr lang="tr-TR" dirty="0" err="1" smtClean="0">
                <a:solidFill>
                  <a:srgbClr val="3333FF"/>
                </a:solidFill>
              </a:rPr>
              <a:t>ijc</a:t>
            </a:r>
            <a:r>
              <a:rPr lang="tr-TR" dirty="0" smtClean="0">
                <a:solidFill>
                  <a:srgbClr val="3333FF"/>
                </a:solidFill>
              </a:rPr>
              <a:t>.26372. </a:t>
            </a:r>
            <a:r>
              <a:rPr lang="tr-TR" dirty="0" err="1" smtClean="0">
                <a:solidFill>
                  <a:srgbClr val="3333FF"/>
                </a:solidFill>
              </a:rPr>
              <a:t>Epub</a:t>
            </a:r>
            <a:r>
              <a:rPr lang="tr-TR" dirty="0" smtClean="0">
                <a:solidFill>
                  <a:srgbClr val="3333FF"/>
                </a:solidFill>
              </a:rPr>
              <a:t> 2011 </a:t>
            </a:r>
            <a:r>
              <a:rPr lang="tr-TR" dirty="0" err="1" smtClean="0">
                <a:solidFill>
                  <a:srgbClr val="3333FF"/>
                </a:solidFill>
              </a:rPr>
              <a:t>Oct</a:t>
            </a:r>
            <a:r>
              <a:rPr lang="tr-TR" dirty="0" smtClean="0">
                <a:solidFill>
                  <a:srgbClr val="3333FF"/>
                </a:solidFill>
              </a:rPr>
              <a:t> 20.</a:t>
            </a:r>
          </a:p>
          <a:p>
            <a:r>
              <a:rPr lang="tr-TR" dirty="0" err="1" smtClean="0">
                <a:solidFill>
                  <a:srgbClr val="3333FF"/>
                </a:solidFill>
              </a:rPr>
              <a:t>Bageman</a:t>
            </a:r>
            <a:r>
              <a:rPr lang="tr-TR" dirty="0" smtClean="0">
                <a:solidFill>
                  <a:srgbClr val="3333FF"/>
                </a:solidFill>
              </a:rPr>
              <a:t> E, </a:t>
            </a:r>
            <a:r>
              <a:rPr lang="tr-TR" dirty="0" err="1" smtClean="0">
                <a:solidFill>
                  <a:srgbClr val="3333FF"/>
                </a:solidFill>
              </a:rPr>
              <a:t>Ingvar</a:t>
            </a:r>
            <a:r>
              <a:rPr lang="tr-TR" dirty="0" smtClean="0">
                <a:solidFill>
                  <a:srgbClr val="3333FF"/>
                </a:solidFill>
              </a:rPr>
              <a:t> C, </a:t>
            </a:r>
            <a:r>
              <a:rPr lang="tr-TR" dirty="0" err="1" smtClean="0">
                <a:solidFill>
                  <a:srgbClr val="3333FF"/>
                </a:solidFill>
              </a:rPr>
              <a:t>Rose</a:t>
            </a:r>
            <a:r>
              <a:rPr lang="tr-TR" dirty="0" smtClean="0">
                <a:solidFill>
                  <a:srgbClr val="3333FF"/>
                </a:solidFill>
              </a:rPr>
              <a:t> C, </a:t>
            </a:r>
            <a:r>
              <a:rPr lang="tr-TR" dirty="0" err="1" smtClean="0">
                <a:solidFill>
                  <a:srgbClr val="3333FF"/>
                </a:solidFill>
              </a:rPr>
              <a:t>Jernstrom</a:t>
            </a:r>
            <a:r>
              <a:rPr lang="tr-TR" dirty="0" smtClean="0">
                <a:solidFill>
                  <a:srgbClr val="3333FF"/>
                </a:solidFill>
              </a:rPr>
              <a:t> H. </a:t>
            </a:r>
            <a:r>
              <a:rPr lang="tr-TR" dirty="0" err="1" smtClean="0">
                <a:solidFill>
                  <a:srgbClr val="3333FF"/>
                </a:solidFill>
              </a:rPr>
              <a:t>Coffee</a:t>
            </a:r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consumption</a:t>
            </a:r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and</a:t>
            </a:r>
            <a:r>
              <a:rPr lang="tr-TR" dirty="0" smtClean="0">
                <a:solidFill>
                  <a:srgbClr val="3333FF"/>
                </a:solidFill>
              </a:rPr>
              <a:t> CYP1A2*1F </a:t>
            </a:r>
            <a:r>
              <a:rPr lang="tr-TR" dirty="0" err="1" smtClean="0">
                <a:solidFill>
                  <a:srgbClr val="3333FF"/>
                </a:solidFill>
              </a:rPr>
              <a:t>genotype</a:t>
            </a:r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modify</a:t>
            </a:r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age</a:t>
            </a:r>
            <a:r>
              <a:rPr lang="tr-TR" dirty="0" smtClean="0">
                <a:solidFill>
                  <a:srgbClr val="3333FF"/>
                </a:solidFill>
              </a:rPr>
              <a:t> at </a:t>
            </a:r>
            <a:r>
              <a:rPr lang="tr-TR" dirty="0" err="1" smtClean="0">
                <a:solidFill>
                  <a:srgbClr val="3333FF"/>
                </a:solidFill>
              </a:rPr>
              <a:t>breast</a:t>
            </a:r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cancer</a:t>
            </a:r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diagnosis</a:t>
            </a:r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and</a:t>
            </a:r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estrogen</a:t>
            </a:r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receptor</a:t>
            </a:r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status</a:t>
            </a:r>
            <a:r>
              <a:rPr lang="tr-TR" dirty="0" smtClean="0">
                <a:solidFill>
                  <a:srgbClr val="3333FF"/>
                </a:solidFill>
              </a:rPr>
              <a:t>. </a:t>
            </a:r>
            <a:r>
              <a:rPr lang="tr-TR" i="1" dirty="0" err="1" smtClean="0">
                <a:solidFill>
                  <a:srgbClr val="3333FF"/>
                </a:solidFill>
              </a:rPr>
              <a:t>Cancer</a:t>
            </a:r>
            <a:r>
              <a:rPr lang="tr-TR" i="1" dirty="0" smtClean="0">
                <a:solidFill>
                  <a:srgbClr val="3333FF"/>
                </a:solidFill>
              </a:rPr>
              <a:t> </a:t>
            </a:r>
            <a:r>
              <a:rPr lang="tr-TR" i="1" dirty="0" err="1" smtClean="0">
                <a:solidFill>
                  <a:srgbClr val="3333FF"/>
                </a:solidFill>
              </a:rPr>
              <a:t>Epidemiol</a:t>
            </a:r>
            <a:r>
              <a:rPr lang="tr-TR" i="1" dirty="0" smtClean="0">
                <a:solidFill>
                  <a:srgbClr val="3333FF"/>
                </a:solidFill>
              </a:rPr>
              <a:t> </a:t>
            </a:r>
            <a:r>
              <a:rPr lang="tr-TR" i="1" dirty="0" err="1" smtClean="0">
                <a:solidFill>
                  <a:srgbClr val="3333FF"/>
                </a:solidFill>
              </a:rPr>
              <a:t>Biomarkers</a:t>
            </a:r>
            <a:r>
              <a:rPr lang="tr-TR" i="1" dirty="0" smtClean="0">
                <a:solidFill>
                  <a:srgbClr val="3333FF"/>
                </a:solidFill>
              </a:rPr>
              <a:t> </a:t>
            </a:r>
            <a:r>
              <a:rPr lang="tr-TR" i="1" dirty="0" err="1" smtClean="0">
                <a:solidFill>
                  <a:srgbClr val="3333FF"/>
                </a:solidFill>
              </a:rPr>
              <a:t>Prev</a:t>
            </a:r>
            <a:r>
              <a:rPr lang="tr-TR" i="1" dirty="0" smtClean="0">
                <a:solidFill>
                  <a:srgbClr val="3333FF"/>
                </a:solidFill>
              </a:rPr>
              <a:t>. </a:t>
            </a:r>
            <a:r>
              <a:rPr lang="tr-TR" dirty="0" smtClean="0">
                <a:solidFill>
                  <a:srgbClr val="3333FF"/>
                </a:solidFill>
              </a:rPr>
              <a:t>2008 </a:t>
            </a:r>
            <a:r>
              <a:rPr lang="tr-TR" dirty="0" err="1" smtClean="0">
                <a:solidFill>
                  <a:srgbClr val="3333FF"/>
                </a:solidFill>
              </a:rPr>
              <a:t>Apr</a:t>
            </a:r>
            <a:r>
              <a:rPr lang="tr-TR" dirty="0" smtClean="0">
                <a:solidFill>
                  <a:srgbClr val="3333FF"/>
                </a:solidFill>
              </a:rPr>
              <a:t>;17(4):895-901.</a:t>
            </a:r>
          </a:p>
          <a:p>
            <a:r>
              <a:rPr lang="tr-TR" dirty="0" err="1" smtClean="0">
                <a:solidFill>
                  <a:srgbClr val="3333FF"/>
                </a:solidFill>
              </a:rPr>
              <a:t>Li</a:t>
            </a:r>
            <a:r>
              <a:rPr lang="tr-TR" dirty="0" smtClean="0">
                <a:solidFill>
                  <a:srgbClr val="3333FF"/>
                </a:solidFill>
              </a:rPr>
              <a:t> J, </a:t>
            </a:r>
            <a:r>
              <a:rPr lang="tr-TR" dirty="0" err="1" smtClean="0">
                <a:solidFill>
                  <a:srgbClr val="3333FF"/>
                </a:solidFill>
              </a:rPr>
              <a:t>Seibold</a:t>
            </a:r>
            <a:r>
              <a:rPr lang="tr-TR" dirty="0" smtClean="0">
                <a:solidFill>
                  <a:srgbClr val="3333FF"/>
                </a:solidFill>
              </a:rPr>
              <a:t> P, </a:t>
            </a:r>
            <a:r>
              <a:rPr lang="tr-TR" dirty="0" err="1" smtClean="0">
                <a:solidFill>
                  <a:srgbClr val="3333FF"/>
                </a:solidFill>
              </a:rPr>
              <a:t>Chang</a:t>
            </a:r>
            <a:r>
              <a:rPr lang="tr-TR" dirty="0" smtClean="0">
                <a:solidFill>
                  <a:srgbClr val="3333FF"/>
                </a:solidFill>
              </a:rPr>
              <a:t>-</a:t>
            </a:r>
            <a:r>
              <a:rPr lang="tr-TR" dirty="0" err="1" smtClean="0">
                <a:solidFill>
                  <a:srgbClr val="3333FF"/>
                </a:solidFill>
              </a:rPr>
              <a:t>Claude</a:t>
            </a:r>
            <a:r>
              <a:rPr lang="tr-TR" dirty="0" smtClean="0">
                <a:solidFill>
                  <a:srgbClr val="3333FF"/>
                </a:solidFill>
              </a:rPr>
              <a:t> J, et al. </a:t>
            </a:r>
            <a:r>
              <a:rPr lang="tr-TR" dirty="0" err="1" smtClean="0">
                <a:solidFill>
                  <a:srgbClr val="3333FF"/>
                </a:solidFill>
              </a:rPr>
              <a:t>Coffee</a:t>
            </a:r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consumption</a:t>
            </a:r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modifies</a:t>
            </a:r>
            <a:r>
              <a:rPr lang="tr-TR" dirty="0" smtClean="0">
                <a:solidFill>
                  <a:srgbClr val="3333FF"/>
                </a:solidFill>
              </a:rPr>
              <a:t> risk of </a:t>
            </a:r>
            <a:r>
              <a:rPr lang="tr-TR" dirty="0" err="1" smtClean="0">
                <a:solidFill>
                  <a:srgbClr val="3333FF"/>
                </a:solidFill>
              </a:rPr>
              <a:t>estrogen</a:t>
            </a:r>
            <a:r>
              <a:rPr lang="tr-TR" dirty="0" smtClean="0">
                <a:solidFill>
                  <a:srgbClr val="3333FF"/>
                </a:solidFill>
              </a:rPr>
              <a:t>-</a:t>
            </a:r>
            <a:r>
              <a:rPr lang="tr-TR" dirty="0" err="1" smtClean="0">
                <a:solidFill>
                  <a:srgbClr val="3333FF"/>
                </a:solidFill>
              </a:rPr>
              <a:t>receptor</a:t>
            </a:r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negative</a:t>
            </a:r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breast</a:t>
            </a:r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cancer</a:t>
            </a:r>
            <a:r>
              <a:rPr lang="tr-TR" dirty="0" smtClean="0">
                <a:solidFill>
                  <a:srgbClr val="3333FF"/>
                </a:solidFill>
              </a:rPr>
              <a:t>. </a:t>
            </a:r>
            <a:r>
              <a:rPr lang="tr-TR" i="1" dirty="0" err="1" smtClean="0">
                <a:solidFill>
                  <a:srgbClr val="3333FF"/>
                </a:solidFill>
              </a:rPr>
              <a:t>Breast</a:t>
            </a:r>
            <a:r>
              <a:rPr lang="tr-TR" i="1" dirty="0" smtClean="0">
                <a:solidFill>
                  <a:srgbClr val="3333FF"/>
                </a:solidFill>
              </a:rPr>
              <a:t> </a:t>
            </a:r>
            <a:r>
              <a:rPr lang="tr-TR" i="1" dirty="0" err="1" smtClean="0">
                <a:solidFill>
                  <a:srgbClr val="3333FF"/>
                </a:solidFill>
              </a:rPr>
              <a:t>Cancer</a:t>
            </a:r>
            <a:r>
              <a:rPr lang="tr-TR" i="1" dirty="0" smtClean="0">
                <a:solidFill>
                  <a:srgbClr val="3333FF"/>
                </a:solidFill>
              </a:rPr>
              <a:t> </a:t>
            </a:r>
            <a:r>
              <a:rPr lang="tr-TR" i="1" dirty="0" err="1" smtClean="0">
                <a:solidFill>
                  <a:srgbClr val="3333FF"/>
                </a:solidFill>
              </a:rPr>
              <a:t>Res</a:t>
            </a:r>
            <a:r>
              <a:rPr lang="tr-TR" i="1" dirty="0" smtClean="0">
                <a:solidFill>
                  <a:srgbClr val="3333FF"/>
                </a:solidFill>
              </a:rPr>
              <a:t>. </a:t>
            </a:r>
            <a:r>
              <a:rPr lang="tr-TR" dirty="0" smtClean="0">
                <a:solidFill>
                  <a:srgbClr val="3333FF"/>
                </a:solidFill>
              </a:rPr>
              <a:t>2011;13(3):R49.</a:t>
            </a:r>
          </a:p>
          <a:p>
            <a:r>
              <a:rPr lang="tr-TR" dirty="0" err="1" smtClean="0">
                <a:solidFill>
                  <a:srgbClr val="3333FF"/>
                </a:solidFill>
              </a:rPr>
              <a:t>Baker</a:t>
            </a:r>
            <a:r>
              <a:rPr lang="tr-TR" dirty="0" smtClean="0">
                <a:solidFill>
                  <a:srgbClr val="3333FF"/>
                </a:solidFill>
              </a:rPr>
              <a:t> JA, </a:t>
            </a:r>
            <a:r>
              <a:rPr lang="tr-TR" dirty="0" err="1" smtClean="0">
                <a:solidFill>
                  <a:srgbClr val="3333FF"/>
                </a:solidFill>
              </a:rPr>
              <a:t>Beehler</a:t>
            </a:r>
            <a:r>
              <a:rPr lang="tr-TR" dirty="0" smtClean="0">
                <a:solidFill>
                  <a:srgbClr val="3333FF"/>
                </a:solidFill>
              </a:rPr>
              <a:t> GP, </a:t>
            </a:r>
            <a:r>
              <a:rPr lang="tr-TR" dirty="0" err="1" smtClean="0">
                <a:solidFill>
                  <a:srgbClr val="3333FF"/>
                </a:solidFill>
              </a:rPr>
              <a:t>Sawant</a:t>
            </a:r>
            <a:r>
              <a:rPr lang="tr-TR" dirty="0" smtClean="0">
                <a:solidFill>
                  <a:srgbClr val="3333FF"/>
                </a:solidFill>
              </a:rPr>
              <a:t> AC, </a:t>
            </a:r>
            <a:r>
              <a:rPr lang="tr-TR" dirty="0" err="1" smtClean="0">
                <a:solidFill>
                  <a:srgbClr val="3333FF"/>
                </a:solidFill>
              </a:rPr>
              <a:t>Jayaprakash</a:t>
            </a:r>
            <a:r>
              <a:rPr lang="tr-TR" dirty="0" smtClean="0">
                <a:solidFill>
                  <a:srgbClr val="3333FF"/>
                </a:solidFill>
              </a:rPr>
              <a:t> V, </a:t>
            </a:r>
            <a:r>
              <a:rPr lang="tr-TR" dirty="0" err="1" smtClean="0">
                <a:solidFill>
                  <a:srgbClr val="3333FF"/>
                </a:solidFill>
              </a:rPr>
              <a:t>McCann</a:t>
            </a:r>
            <a:r>
              <a:rPr lang="tr-TR" dirty="0" smtClean="0">
                <a:solidFill>
                  <a:srgbClr val="3333FF"/>
                </a:solidFill>
              </a:rPr>
              <a:t> SE, </a:t>
            </a:r>
            <a:r>
              <a:rPr lang="tr-TR" dirty="0" err="1" smtClean="0">
                <a:solidFill>
                  <a:srgbClr val="3333FF"/>
                </a:solidFill>
              </a:rPr>
              <a:t>Moysich</a:t>
            </a:r>
            <a:r>
              <a:rPr lang="tr-TR" dirty="0" smtClean="0">
                <a:solidFill>
                  <a:srgbClr val="3333FF"/>
                </a:solidFill>
              </a:rPr>
              <a:t> KB. </a:t>
            </a:r>
            <a:r>
              <a:rPr lang="tr-TR" dirty="0" err="1" smtClean="0">
                <a:solidFill>
                  <a:srgbClr val="3333FF"/>
                </a:solidFill>
              </a:rPr>
              <a:t>Consumption</a:t>
            </a:r>
            <a:r>
              <a:rPr lang="tr-TR" dirty="0" smtClean="0">
                <a:solidFill>
                  <a:srgbClr val="3333FF"/>
                </a:solidFill>
              </a:rPr>
              <a:t> of </a:t>
            </a:r>
            <a:r>
              <a:rPr lang="tr-TR" dirty="0" err="1" smtClean="0">
                <a:solidFill>
                  <a:srgbClr val="3333FF"/>
                </a:solidFill>
              </a:rPr>
              <a:t>coffee</a:t>
            </a:r>
            <a:r>
              <a:rPr lang="tr-TR" dirty="0" smtClean="0">
                <a:solidFill>
                  <a:srgbClr val="3333FF"/>
                </a:solidFill>
              </a:rPr>
              <a:t>, but not </a:t>
            </a:r>
            <a:r>
              <a:rPr lang="tr-TR" dirty="0" err="1" smtClean="0">
                <a:solidFill>
                  <a:srgbClr val="3333FF"/>
                </a:solidFill>
              </a:rPr>
              <a:t>black</a:t>
            </a:r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tea</a:t>
            </a:r>
            <a:r>
              <a:rPr lang="tr-TR" dirty="0" smtClean="0">
                <a:solidFill>
                  <a:srgbClr val="3333FF"/>
                </a:solidFill>
              </a:rPr>
              <a:t>, is </a:t>
            </a:r>
            <a:r>
              <a:rPr lang="tr-TR" dirty="0" err="1" smtClean="0">
                <a:solidFill>
                  <a:srgbClr val="3333FF"/>
                </a:solidFill>
              </a:rPr>
              <a:t>associated</a:t>
            </a:r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with</a:t>
            </a:r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decreased</a:t>
            </a:r>
            <a:r>
              <a:rPr lang="tr-TR" dirty="0" smtClean="0">
                <a:solidFill>
                  <a:srgbClr val="3333FF"/>
                </a:solidFill>
              </a:rPr>
              <a:t> risk of </a:t>
            </a:r>
            <a:r>
              <a:rPr lang="tr-TR" dirty="0" err="1" smtClean="0">
                <a:solidFill>
                  <a:srgbClr val="3333FF"/>
                </a:solidFill>
              </a:rPr>
              <a:t>premenopausal</a:t>
            </a:r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breast</a:t>
            </a:r>
            <a:r>
              <a:rPr lang="tr-TR" dirty="0" smtClean="0">
                <a:solidFill>
                  <a:srgbClr val="3333FF"/>
                </a:solidFill>
              </a:rPr>
              <a:t> </a:t>
            </a:r>
            <a:r>
              <a:rPr lang="tr-TR" dirty="0" err="1" smtClean="0">
                <a:solidFill>
                  <a:srgbClr val="3333FF"/>
                </a:solidFill>
              </a:rPr>
              <a:t>cancer</a:t>
            </a:r>
            <a:r>
              <a:rPr lang="tr-TR" dirty="0" smtClean="0">
                <a:solidFill>
                  <a:srgbClr val="3333FF"/>
                </a:solidFill>
              </a:rPr>
              <a:t>. </a:t>
            </a:r>
            <a:r>
              <a:rPr lang="tr-TR" i="1" dirty="0" smtClean="0">
                <a:solidFill>
                  <a:srgbClr val="3333FF"/>
                </a:solidFill>
              </a:rPr>
              <a:t>J </a:t>
            </a:r>
            <a:r>
              <a:rPr lang="tr-TR" i="1" dirty="0" err="1" smtClean="0">
                <a:solidFill>
                  <a:srgbClr val="3333FF"/>
                </a:solidFill>
              </a:rPr>
              <a:t>Nutr</a:t>
            </a:r>
            <a:r>
              <a:rPr lang="tr-TR" i="1" dirty="0" smtClean="0">
                <a:solidFill>
                  <a:srgbClr val="3333FF"/>
                </a:solidFill>
              </a:rPr>
              <a:t>. </a:t>
            </a:r>
            <a:r>
              <a:rPr lang="tr-TR" dirty="0" smtClean="0">
                <a:solidFill>
                  <a:srgbClr val="3333FF"/>
                </a:solidFill>
              </a:rPr>
              <a:t>2006 </a:t>
            </a:r>
            <a:r>
              <a:rPr lang="tr-TR" dirty="0" err="1" smtClean="0">
                <a:solidFill>
                  <a:srgbClr val="3333FF"/>
                </a:solidFill>
              </a:rPr>
              <a:t>Jan</a:t>
            </a:r>
            <a:r>
              <a:rPr lang="tr-TR" dirty="0" smtClean="0">
                <a:solidFill>
                  <a:srgbClr val="3333FF"/>
                </a:solidFill>
              </a:rPr>
              <a:t>;136(1):166-71.</a:t>
            </a:r>
          </a:p>
          <a:p>
            <a:endParaRPr lang="tr-TR" dirty="0">
              <a:solidFill>
                <a:srgbClr val="3333FF"/>
              </a:solidFill>
            </a:endParaRPr>
          </a:p>
        </p:txBody>
      </p:sp>
      <p:pic>
        <p:nvPicPr>
          <p:cNvPr id="4" name="Picture 2" descr="http://tr.visit2istanbul.com/wp-content/uploads/2012/02/turk-kahves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214422"/>
            <a:ext cx="2143140" cy="285752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714348" y="1500175"/>
            <a:ext cx="50006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Comic Sans MS" pitchFamily="66" charset="0"/>
              </a:rPr>
              <a:t>Çok sayıda çalışma kahvenin meme kanserinin tedavisi ve korunmasında faydalı olduğunu göstermiştir. </a:t>
            </a:r>
          </a:p>
          <a:p>
            <a:endParaRPr lang="tr-TR" sz="2000" dirty="0" smtClean="0">
              <a:latin typeface="Comic Sans MS" pitchFamily="66" charset="0"/>
            </a:endParaRPr>
          </a:p>
          <a:p>
            <a:r>
              <a:rPr lang="tr-TR" sz="2000" dirty="0" smtClean="0">
                <a:solidFill>
                  <a:srgbClr val="FF0000"/>
                </a:solidFill>
                <a:latin typeface="Comic Sans MS" pitchFamily="66" charset="0"/>
              </a:rPr>
              <a:t>Şekersiz</a:t>
            </a:r>
            <a:r>
              <a:rPr lang="tr-TR" sz="2000" dirty="0" smtClean="0">
                <a:latin typeface="Comic Sans MS" pitchFamily="66" charset="0"/>
              </a:rPr>
              <a:t> içilmesi ve Türk usulü yapılması faydasını artırmaktadır. </a:t>
            </a:r>
          </a:p>
          <a:p>
            <a:endParaRPr lang="tr-TR" sz="2000" dirty="0" smtClean="0">
              <a:latin typeface="Comic Sans MS" pitchFamily="66" charset="0"/>
            </a:endParaRPr>
          </a:p>
          <a:p>
            <a:endParaRPr lang="tr-TR" sz="2000" dirty="0" smtClean="0">
              <a:latin typeface="Comic Sans MS" pitchFamily="66" charset="0"/>
            </a:endParaRPr>
          </a:p>
          <a:p>
            <a:endParaRPr lang="tr-TR" sz="2000" dirty="0" smtClean="0">
              <a:latin typeface="Comic Sans MS" pitchFamily="66" charset="0"/>
            </a:endParaRPr>
          </a:p>
          <a:p>
            <a:endParaRPr lang="tr-TR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www.kayserihaberim.com/images/haberler/170karnibahar-ve-lahana-yuz-guldurdu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286124"/>
            <a:ext cx="2500330" cy="1547618"/>
          </a:xfrm>
          <a:prstGeom prst="rect">
            <a:avLst/>
          </a:prstGeom>
          <a:noFill/>
        </p:spPr>
      </p:pic>
      <p:pic>
        <p:nvPicPr>
          <p:cNvPr id="71684" name="Picture 4" descr="http://www.e-tarifler.com/wp-content/uploads/2009/07/broko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428736"/>
            <a:ext cx="2466152" cy="1643074"/>
          </a:xfrm>
          <a:prstGeom prst="rect">
            <a:avLst/>
          </a:prstGeom>
          <a:noFill/>
        </p:spPr>
      </p:pic>
      <p:pic>
        <p:nvPicPr>
          <p:cNvPr id="71686" name="Picture 6" descr="http://www.lahanakapsulu.us/wp-content/uploads/2012/11/laha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4929174"/>
            <a:ext cx="1928826" cy="1928826"/>
          </a:xfrm>
          <a:prstGeom prst="rect">
            <a:avLst/>
          </a:prstGeom>
          <a:noFill/>
        </p:spPr>
      </p:pic>
      <p:pic>
        <p:nvPicPr>
          <p:cNvPr id="71688" name="Picture 8" descr="http://img.webme.com/pic/n/neste/sebz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929198"/>
            <a:ext cx="2500330" cy="1676691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500034" y="428604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rgbClr val="3333FF"/>
                </a:solidFill>
                <a:latin typeface="Comic Sans MS" pitchFamily="66" charset="0"/>
              </a:rPr>
              <a:t>Lahanagiller-Turpgiller-Meme kanseri</a:t>
            </a:r>
            <a:endParaRPr lang="tr-TR" sz="3200" dirty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785786" y="1285860"/>
            <a:ext cx="46434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Comic Sans MS" pitchFamily="66" charset="0"/>
              </a:rPr>
              <a:t>Çok sayıda çalışma </a:t>
            </a:r>
            <a:r>
              <a:rPr lang="tr-TR" sz="2400" dirty="0" smtClean="0">
                <a:solidFill>
                  <a:srgbClr val="FF0000"/>
                </a:solidFill>
                <a:latin typeface="Comic Sans MS" pitchFamily="66" charset="0"/>
              </a:rPr>
              <a:t>karnabahar, brokoli ve lahanalı </a:t>
            </a:r>
            <a:r>
              <a:rPr lang="tr-TR" sz="2400" dirty="0" smtClean="0">
                <a:latin typeface="Comic Sans MS" pitchFamily="66" charset="0"/>
              </a:rPr>
              <a:t>sebzelerin içerdikleri </a:t>
            </a:r>
            <a:r>
              <a:rPr lang="tr-TR" sz="2400" dirty="0" err="1" smtClean="0">
                <a:solidFill>
                  <a:srgbClr val="FF0000"/>
                </a:solidFill>
                <a:latin typeface="Comic Sans MS" pitchFamily="66" charset="0"/>
              </a:rPr>
              <a:t>sulforafan</a:t>
            </a:r>
            <a:r>
              <a:rPr lang="tr-TR" sz="2400" dirty="0" smtClean="0">
                <a:solidFill>
                  <a:srgbClr val="FF0000"/>
                </a:solidFill>
                <a:latin typeface="Comic Sans MS" pitchFamily="66" charset="0"/>
              </a:rPr>
              <a:t> ve </a:t>
            </a:r>
            <a:r>
              <a:rPr lang="tr-TR" sz="2400" dirty="0" err="1" smtClean="0">
                <a:solidFill>
                  <a:srgbClr val="FF0000"/>
                </a:solidFill>
                <a:latin typeface="Comic Sans MS" pitchFamily="66" charset="0"/>
              </a:rPr>
              <a:t>Indole</a:t>
            </a:r>
            <a:r>
              <a:rPr lang="tr-TR" sz="2400" dirty="0" smtClean="0">
                <a:solidFill>
                  <a:srgbClr val="FF0000"/>
                </a:solidFill>
                <a:latin typeface="Comic Sans MS" pitchFamily="66" charset="0"/>
              </a:rPr>
              <a:t>-3-</a:t>
            </a:r>
            <a:r>
              <a:rPr lang="tr-TR" sz="2400" dirty="0" err="1" smtClean="0">
                <a:solidFill>
                  <a:srgbClr val="FF0000"/>
                </a:solidFill>
                <a:latin typeface="Comic Sans MS" pitchFamily="66" charset="0"/>
              </a:rPr>
              <a:t>Carbinol</a:t>
            </a:r>
            <a:r>
              <a:rPr lang="tr-TR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sz="2400" dirty="0" smtClean="0">
                <a:solidFill>
                  <a:schemeClr val="dk1"/>
                </a:solidFill>
                <a:latin typeface="Comic Sans MS" pitchFamily="66" charset="0"/>
              </a:rPr>
              <a:t> isimli maddelerle </a:t>
            </a:r>
            <a:r>
              <a:rPr lang="tr-TR" sz="2400" dirty="0" smtClean="0">
                <a:latin typeface="Comic Sans MS" pitchFamily="66" charset="0"/>
              </a:rPr>
              <a:t>meme kanserinin tedavisi ve korunmasında faydalı olduğunu göstermiştir. </a:t>
            </a:r>
          </a:p>
          <a:p>
            <a:endParaRPr lang="tr-TR" sz="2400" dirty="0">
              <a:latin typeface="Comic Sans MS" pitchFamily="66" charset="0"/>
            </a:endParaRPr>
          </a:p>
        </p:txBody>
      </p:sp>
      <p:pic>
        <p:nvPicPr>
          <p:cNvPr id="71690" name="Picture 10" descr="http://www.kadinlariz.com/wp-content/uploads/2012/01/karalahana-faydalar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4929198"/>
            <a:ext cx="2214578" cy="1660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465622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Lahanagiller-Turpgiller-Meme kanseri</a:t>
            </a:r>
            <a:endParaRPr lang="tr-TR" dirty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Nian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H,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Delage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B,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Ho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E,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Dashwood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RH.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Modulation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of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histone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deacetylase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activity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by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dietary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isothiocyanates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and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allyl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sulfides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: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studies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with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sulforaphane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and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garlic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organosulfur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compounds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. </a:t>
            </a:r>
            <a:r>
              <a:rPr lang="tr-TR" i="1" dirty="0" err="1" smtClean="0">
                <a:solidFill>
                  <a:srgbClr val="3333FF"/>
                </a:solidFill>
                <a:latin typeface="Comic Sans MS" pitchFamily="66" charset="0"/>
              </a:rPr>
              <a:t>Environ</a:t>
            </a:r>
            <a:r>
              <a:rPr lang="tr-TR" i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i="1" dirty="0" err="1" smtClean="0">
                <a:solidFill>
                  <a:srgbClr val="3333FF"/>
                </a:solidFill>
                <a:latin typeface="Comic Sans MS" pitchFamily="66" charset="0"/>
              </a:rPr>
              <a:t>Mol</a:t>
            </a:r>
            <a:r>
              <a:rPr lang="tr-TR" i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i="1" dirty="0" err="1" smtClean="0">
                <a:solidFill>
                  <a:srgbClr val="3333FF"/>
                </a:solidFill>
                <a:latin typeface="Comic Sans MS" pitchFamily="66" charset="0"/>
              </a:rPr>
              <a:t>Mutagen</a:t>
            </a:r>
            <a:r>
              <a:rPr lang="tr-TR" i="1" dirty="0" smtClean="0">
                <a:solidFill>
                  <a:srgbClr val="3333FF"/>
                </a:solidFill>
                <a:latin typeface="Comic Sans MS" pitchFamily="66" charset="0"/>
              </a:rPr>
              <a:t>. 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2009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Apr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;50(3):213-21.</a:t>
            </a:r>
          </a:p>
          <a:p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Meeran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SM,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Patel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SN,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Li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Y,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Shukla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S,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Tollefsbol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TO.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Bioactive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dietary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supplements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reactivate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ER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expression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in ER-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negative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breast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cancer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cells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by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active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chromatin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modifications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. </a:t>
            </a:r>
            <a:r>
              <a:rPr lang="tr-TR" i="1" dirty="0" err="1" smtClean="0">
                <a:solidFill>
                  <a:srgbClr val="3333FF"/>
                </a:solidFill>
                <a:latin typeface="Comic Sans MS" pitchFamily="66" charset="0"/>
              </a:rPr>
              <a:t>PLoS</a:t>
            </a:r>
            <a:r>
              <a:rPr lang="tr-TR" i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i="1" dirty="0" err="1" smtClean="0">
                <a:solidFill>
                  <a:srgbClr val="3333FF"/>
                </a:solidFill>
                <a:latin typeface="Comic Sans MS" pitchFamily="66" charset="0"/>
              </a:rPr>
              <a:t>One</a:t>
            </a:r>
            <a:r>
              <a:rPr lang="tr-TR" i="1" dirty="0" smtClean="0">
                <a:solidFill>
                  <a:srgbClr val="3333FF"/>
                </a:solidFill>
                <a:latin typeface="Comic Sans MS" pitchFamily="66" charset="0"/>
              </a:rPr>
              <a:t>. 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2012;7(5):e37748.</a:t>
            </a:r>
          </a:p>
          <a:p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Meeran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SM,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Patel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SN,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Tollefsbol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TO.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Sulforaphane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causes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epigenetic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repression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of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hTERT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expression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in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human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breast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cancer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cell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lines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. </a:t>
            </a:r>
            <a:r>
              <a:rPr lang="tr-TR" i="1" dirty="0" err="1" smtClean="0">
                <a:solidFill>
                  <a:srgbClr val="3333FF"/>
                </a:solidFill>
                <a:latin typeface="Comic Sans MS" pitchFamily="66" charset="0"/>
              </a:rPr>
              <a:t>PLoS</a:t>
            </a:r>
            <a:r>
              <a:rPr lang="tr-TR" i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i="1" dirty="0" err="1" smtClean="0">
                <a:solidFill>
                  <a:srgbClr val="3333FF"/>
                </a:solidFill>
                <a:latin typeface="Comic Sans MS" pitchFamily="66" charset="0"/>
              </a:rPr>
              <a:t>One</a:t>
            </a:r>
            <a:r>
              <a:rPr lang="tr-TR" i="1" dirty="0" smtClean="0">
                <a:solidFill>
                  <a:srgbClr val="3333FF"/>
                </a:solidFill>
                <a:latin typeface="Comic Sans MS" pitchFamily="66" charset="0"/>
              </a:rPr>
              <a:t>. 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2010;5(7):e11457.</a:t>
            </a:r>
          </a:p>
          <a:p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Hardy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TM,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Tollefsbol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TO.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Epigenetic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diet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: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impact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on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the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epigenome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and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cancer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. </a:t>
            </a:r>
            <a:r>
              <a:rPr lang="tr-TR" i="1" dirty="0" err="1" smtClean="0">
                <a:solidFill>
                  <a:srgbClr val="3333FF"/>
                </a:solidFill>
                <a:latin typeface="Comic Sans MS" pitchFamily="66" charset="0"/>
              </a:rPr>
              <a:t>Epigenomics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. 2011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Aug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;3(4):503-18.</a:t>
            </a:r>
          </a:p>
          <a:p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Jo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EH, Kim SH,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Ahn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NS, et al.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Efficacy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of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sulforaphane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is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mediated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by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p38 MAP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kinase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and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caspase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-7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activations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in ER-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positive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and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COX-2-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expressed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human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breast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cancer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cells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. </a:t>
            </a:r>
            <a:r>
              <a:rPr lang="tr-TR" i="1" dirty="0" err="1" smtClean="0">
                <a:solidFill>
                  <a:srgbClr val="3333FF"/>
                </a:solidFill>
                <a:latin typeface="Comic Sans MS" pitchFamily="66" charset="0"/>
              </a:rPr>
              <a:t>Eur</a:t>
            </a:r>
            <a:r>
              <a:rPr lang="tr-TR" i="1" dirty="0" smtClean="0">
                <a:solidFill>
                  <a:srgbClr val="3333FF"/>
                </a:solidFill>
                <a:latin typeface="Comic Sans MS" pitchFamily="66" charset="0"/>
              </a:rPr>
              <a:t> J </a:t>
            </a:r>
            <a:r>
              <a:rPr lang="tr-TR" i="1" dirty="0" err="1" smtClean="0">
                <a:solidFill>
                  <a:srgbClr val="3333FF"/>
                </a:solidFill>
                <a:latin typeface="Comic Sans MS" pitchFamily="66" charset="0"/>
              </a:rPr>
              <a:t>Cancer</a:t>
            </a:r>
            <a:r>
              <a:rPr lang="tr-TR" i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i="1" dirty="0" err="1" smtClean="0">
                <a:solidFill>
                  <a:srgbClr val="3333FF"/>
                </a:solidFill>
                <a:latin typeface="Comic Sans MS" pitchFamily="66" charset="0"/>
              </a:rPr>
              <a:t>Prev</a:t>
            </a:r>
            <a:r>
              <a:rPr lang="tr-TR" i="1" dirty="0" smtClean="0">
                <a:solidFill>
                  <a:srgbClr val="3333FF"/>
                </a:solidFill>
                <a:latin typeface="Comic Sans MS" pitchFamily="66" charset="0"/>
              </a:rPr>
              <a:t>. 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2007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Dec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;16(6):505-10.</a:t>
            </a:r>
          </a:p>
          <a:p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Jackson SJ,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Singletary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KW.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Sulforaphane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: a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naturally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occurring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mammary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carcinoma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mitotic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inhibitor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,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which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disrupts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tubulin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polymerization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. </a:t>
            </a:r>
            <a:r>
              <a:rPr lang="tr-TR" i="1" dirty="0" err="1" smtClean="0">
                <a:solidFill>
                  <a:srgbClr val="3333FF"/>
                </a:solidFill>
                <a:latin typeface="Comic Sans MS" pitchFamily="66" charset="0"/>
              </a:rPr>
              <a:t>Carcinogenesis</a:t>
            </a:r>
            <a:r>
              <a:rPr lang="tr-TR" i="1" dirty="0" smtClean="0">
                <a:solidFill>
                  <a:srgbClr val="3333FF"/>
                </a:solidFill>
                <a:latin typeface="Comic Sans MS" pitchFamily="66" charset="0"/>
              </a:rPr>
              <a:t>. 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2004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Feb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;25(2):219-27.</a:t>
            </a:r>
          </a:p>
          <a:p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Ramirez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MC,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Singletary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K.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Regulation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of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estrogen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receptor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alpha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expression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in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human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breast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cancer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cells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by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sulforaphane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. </a:t>
            </a:r>
            <a:r>
              <a:rPr lang="tr-TR" i="1" dirty="0" smtClean="0">
                <a:solidFill>
                  <a:srgbClr val="3333FF"/>
                </a:solidFill>
                <a:latin typeface="Comic Sans MS" pitchFamily="66" charset="0"/>
              </a:rPr>
              <a:t>J </a:t>
            </a:r>
            <a:r>
              <a:rPr lang="tr-TR" i="1" dirty="0" err="1" smtClean="0">
                <a:solidFill>
                  <a:srgbClr val="3333FF"/>
                </a:solidFill>
                <a:latin typeface="Comic Sans MS" pitchFamily="66" charset="0"/>
              </a:rPr>
              <a:t>Nutr</a:t>
            </a:r>
            <a:r>
              <a:rPr lang="tr-TR" i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i="1" dirty="0" err="1" smtClean="0">
                <a:solidFill>
                  <a:srgbClr val="3333FF"/>
                </a:solidFill>
                <a:latin typeface="Comic Sans MS" pitchFamily="66" charset="0"/>
              </a:rPr>
              <a:t>Biochem</a:t>
            </a:r>
            <a:r>
              <a:rPr lang="tr-TR" i="1" dirty="0" smtClean="0">
                <a:solidFill>
                  <a:srgbClr val="3333FF"/>
                </a:solidFill>
                <a:latin typeface="Comic Sans MS" pitchFamily="66" charset="0"/>
              </a:rPr>
              <a:t>. 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2009 Mar;20(3):195-201.</a:t>
            </a:r>
          </a:p>
          <a:p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Rose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P,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Huang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Q,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Ong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CN,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Whiteman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M.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Broccoli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and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watercress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suppress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matrix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metalloproteinase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-9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activity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and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invasiveness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of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human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MDA-MB-231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breast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cancer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cells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. </a:t>
            </a:r>
            <a:r>
              <a:rPr lang="tr-TR" i="1" dirty="0" err="1" smtClean="0">
                <a:solidFill>
                  <a:srgbClr val="3333FF"/>
                </a:solidFill>
                <a:latin typeface="Comic Sans MS" pitchFamily="66" charset="0"/>
              </a:rPr>
              <a:t>Toxicol</a:t>
            </a:r>
            <a:r>
              <a:rPr lang="tr-TR" i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i="1" dirty="0" err="1" smtClean="0">
                <a:solidFill>
                  <a:srgbClr val="3333FF"/>
                </a:solidFill>
                <a:latin typeface="Comic Sans MS" pitchFamily="66" charset="0"/>
              </a:rPr>
              <a:t>Appl</a:t>
            </a:r>
            <a:r>
              <a:rPr lang="tr-TR" i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i="1" dirty="0" err="1" smtClean="0">
                <a:solidFill>
                  <a:srgbClr val="3333FF"/>
                </a:solidFill>
                <a:latin typeface="Comic Sans MS" pitchFamily="66" charset="0"/>
              </a:rPr>
              <a:t>Pharmacol</a:t>
            </a:r>
            <a:r>
              <a:rPr lang="tr-TR" i="1" dirty="0" smtClean="0">
                <a:solidFill>
                  <a:srgbClr val="3333FF"/>
                </a:solidFill>
                <a:latin typeface="Comic Sans MS" pitchFamily="66" charset="0"/>
              </a:rPr>
              <a:t>. 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2005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Dec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1;209(2):105-13.</a:t>
            </a:r>
          </a:p>
          <a:p>
            <a:endParaRPr lang="tr-TR" dirty="0">
              <a:solidFill>
                <a:srgbClr val="3333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tr-TR" sz="7200" smtClean="0">
                <a:solidFill>
                  <a:srgbClr val="3333FF"/>
                </a:solidFill>
                <a:latin typeface="Comic Sans MS" pitchFamily="66" charset="0"/>
              </a:rPr>
              <a:t>Kanserlerde</a:t>
            </a:r>
          </a:p>
          <a:p>
            <a:pPr algn="ctr" eaLnBrk="1" hangingPunct="1">
              <a:buFontTx/>
              <a:buNone/>
            </a:pPr>
            <a:r>
              <a:rPr lang="tr-TR" sz="7200" smtClean="0">
                <a:solidFill>
                  <a:srgbClr val="3333FF"/>
                </a:solidFill>
                <a:latin typeface="Comic Sans MS" pitchFamily="66" charset="0"/>
              </a:rPr>
              <a:t>omega-3/omega-6 dengesinin önemi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2400" smtClean="0">
                <a:solidFill>
                  <a:srgbClr val="6600FF"/>
                </a:solidFill>
                <a:latin typeface="Comic Sans MS" pitchFamily="66" charset="0"/>
              </a:rPr>
              <a:t>omega-6/omega-3 oranının yüksek olmasının kanser oluşumu ve ilerlemesi üzerine olumsuz etkileri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8488" cy="3629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1800" smtClean="0">
                <a:latin typeface="Comic Sans MS" pitchFamily="66" charset="0"/>
              </a:rPr>
              <a:t>Transkripsiyon faktör aktivitesini değiştirir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sz="18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1800" smtClean="0">
                <a:latin typeface="Comic Sans MS" pitchFamily="66" charset="0"/>
              </a:rPr>
              <a:t>Gen ekspresyonu sinyal transdüksiyonu yollarını etkiler.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sz="18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1800" smtClean="0">
                <a:solidFill>
                  <a:srgbClr val="FF0000"/>
                </a:solidFill>
                <a:latin typeface="Comic Sans MS" pitchFamily="66" charset="0"/>
              </a:rPr>
              <a:t>Östrojen</a:t>
            </a:r>
            <a:r>
              <a:rPr lang="tr-TR" sz="1800" smtClean="0">
                <a:latin typeface="Comic Sans MS" pitchFamily="66" charset="0"/>
              </a:rPr>
              <a:t> metabolizmasını bozar.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sz="18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1800" smtClean="0">
                <a:solidFill>
                  <a:srgbClr val="FF0000"/>
                </a:solidFill>
                <a:latin typeface="Comic Sans MS" pitchFamily="66" charset="0"/>
              </a:rPr>
              <a:t>Serbest radikal</a:t>
            </a:r>
            <a:r>
              <a:rPr lang="tr-TR" sz="1800" smtClean="0">
                <a:latin typeface="Comic Sans MS" pitchFamily="66" charset="0"/>
              </a:rPr>
              <a:t>leri artırır.</a:t>
            </a:r>
          </a:p>
          <a:p>
            <a:pPr eaLnBrk="1" hangingPunct="1">
              <a:lnSpc>
                <a:spcPct val="80000"/>
              </a:lnSpc>
            </a:pPr>
            <a:r>
              <a:rPr lang="tr-TR" sz="1800" smtClean="0">
                <a:latin typeface="Comic Sans MS" pitchFamily="66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tr-TR" sz="1800" smtClean="0">
                <a:solidFill>
                  <a:srgbClr val="FF0000"/>
                </a:solidFill>
                <a:latin typeface="Comic Sans MS" pitchFamily="66" charset="0"/>
              </a:rPr>
              <a:t>Membran akışkanlığı</a:t>
            </a:r>
            <a:r>
              <a:rPr lang="tr-TR" sz="1800" smtClean="0">
                <a:latin typeface="Comic Sans MS" pitchFamily="66" charset="0"/>
              </a:rPr>
              <a:t>nı bozar.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sz="18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1800" smtClean="0">
                <a:solidFill>
                  <a:srgbClr val="FF0000"/>
                </a:solidFill>
                <a:latin typeface="Comic Sans MS" pitchFamily="66" charset="0"/>
              </a:rPr>
              <a:t>İnsülin</a:t>
            </a:r>
            <a:r>
              <a:rPr lang="tr-TR" sz="1800" smtClean="0">
                <a:latin typeface="Comic Sans MS" pitchFamily="66" charset="0"/>
              </a:rPr>
              <a:t> </a:t>
            </a:r>
            <a:r>
              <a:rPr lang="tr-TR" sz="1800" smtClean="0">
                <a:solidFill>
                  <a:srgbClr val="FF0000"/>
                </a:solidFill>
                <a:latin typeface="Comic Sans MS" pitchFamily="66" charset="0"/>
              </a:rPr>
              <a:t>direnci</a:t>
            </a:r>
            <a:r>
              <a:rPr lang="tr-TR" sz="1800" smtClean="0">
                <a:latin typeface="Comic Sans MS" pitchFamily="66" charset="0"/>
              </a:rPr>
              <a:t>ni artırır .</a:t>
            </a:r>
          </a:p>
          <a:p>
            <a:pPr eaLnBrk="1" hangingPunct="1">
              <a:lnSpc>
                <a:spcPct val="80000"/>
              </a:lnSpc>
            </a:pPr>
            <a:endParaRPr lang="tr-TR" sz="18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1800" smtClean="0">
                <a:solidFill>
                  <a:srgbClr val="FF0000"/>
                </a:solidFill>
                <a:latin typeface="Comic Sans MS" pitchFamily="66" charset="0"/>
              </a:rPr>
              <a:t>Enflamasyon</a:t>
            </a:r>
            <a:r>
              <a:rPr lang="tr-TR" sz="1800" smtClean="0">
                <a:latin typeface="Comic Sans MS" pitchFamily="66" charset="0"/>
              </a:rPr>
              <a:t>u (iltihap) artırır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50825" y="5229225"/>
            <a:ext cx="835342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000">
                <a:solidFill>
                  <a:srgbClr val="3333FF"/>
                </a:solidFill>
              </a:rPr>
              <a:t>Stoll BA. Essential fatty acids, insulin resistance, and breast cancer risk. Nutr. Cancer, </a:t>
            </a:r>
            <a:r>
              <a:rPr lang="tr-TR" sz="1000">
                <a:solidFill>
                  <a:srgbClr val="3333FF"/>
                </a:solidFill>
              </a:rPr>
              <a:t>1998;</a:t>
            </a:r>
            <a:r>
              <a:rPr lang="ta-IN" sz="1000">
                <a:solidFill>
                  <a:srgbClr val="3333FF"/>
                </a:solidFill>
              </a:rPr>
              <a:t>31: 72-7</a:t>
            </a:r>
            <a:endParaRPr lang="tr-TR" sz="1000">
              <a:solidFill>
                <a:srgbClr val="3333FF"/>
              </a:solidFill>
            </a:endParaRPr>
          </a:p>
          <a:p>
            <a:pPr algn="l"/>
            <a:r>
              <a:rPr lang="en-US" sz="1000">
                <a:solidFill>
                  <a:srgbClr val="3333FF"/>
                </a:solidFill>
              </a:rPr>
              <a:t>Bougnoux P. n-3 polyunsaturated fatty acids and cancer. Curr. Opin. Clin. Nutr. Metabolic Care, </a:t>
            </a:r>
            <a:r>
              <a:rPr lang="tr-TR" sz="1000">
                <a:solidFill>
                  <a:srgbClr val="3333FF"/>
                </a:solidFill>
              </a:rPr>
              <a:t>1999; </a:t>
            </a:r>
            <a:r>
              <a:rPr lang="ta-IN" sz="1000">
                <a:solidFill>
                  <a:srgbClr val="3333FF"/>
                </a:solidFill>
              </a:rPr>
              <a:t>2: 121-126</a:t>
            </a:r>
            <a:endParaRPr lang="tr-TR" sz="1000">
              <a:solidFill>
                <a:srgbClr val="3333FF"/>
              </a:solidFill>
            </a:endParaRPr>
          </a:p>
          <a:p>
            <a:pPr algn="l"/>
            <a:r>
              <a:rPr lang="en-US" sz="1000">
                <a:solidFill>
                  <a:srgbClr val="3333FF"/>
                </a:solidFill>
              </a:rPr>
              <a:t>de Deckere EA. Possible beneficial effect of fish and fish n-3 polyunsaturated fatty acids in breast and colorectal cancer. Eur. J. Cancer Prev., </a:t>
            </a:r>
            <a:r>
              <a:rPr lang="tr-TR" sz="1000">
                <a:solidFill>
                  <a:srgbClr val="3333FF"/>
                </a:solidFill>
              </a:rPr>
              <a:t>1999;</a:t>
            </a:r>
            <a:r>
              <a:rPr lang="ta-IN" sz="1000">
                <a:solidFill>
                  <a:srgbClr val="3333FF"/>
                </a:solidFill>
              </a:rPr>
              <a:t>8: 213-21</a:t>
            </a:r>
            <a:endParaRPr lang="tr-TR" sz="1000">
              <a:solidFill>
                <a:srgbClr val="3333FF"/>
              </a:solidFill>
            </a:endParaRPr>
          </a:p>
          <a:p>
            <a:pPr algn="l"/>
            <a:r>
              <a:rPr lang="en-US" sz="1000">
                <a:solidFill>
                  <a:srgbClr val="3333FF"/>
                </a:solidFill>
              </a:rPr>
              <a:t>Rose DP. Dietary fatty acids and cancer. Am J. Clin. Nutr., </a:t>
            </a:r>
            <a:r>
              <a:rPr lang="tr-TR" sz="1000">
                <a:solidFill>
                  <a:srgbClr val="3333FF"/>
                </a:solidFill>
              </a:rPr>
              <a:t>1997; </a:t>
            </a:r>
            <a:r>
              <a:rPr lang="ta-IN" sz="1000">
                <a:solidFill>
                  <a:srgbClr val="3333FF"/>
                </a:solidFill>
              </a:rPr>
              <a:t>66:</a:t>
            </a:r>
            <a:r>
              <a:rPr lang="en-US" sz="1000">
                <a:solidFill>
                  <a:srgbClr val="3333FF"/>
                </a:solidFill>
              </a:rPr>
              <a:t> 998S-1003S, 1997.</a:t>
            </a:r>
            <a:endParaRPr lang="tr-TR" sz="1000">
              <a:solidFill>
                <a:srgbClr val="3333FF"/>
              </a:solidFill>
            </a:endParaRPr>
          </a:p>
          <a:p>
            <a:pPr algn="l"/>
            <a:r>
              <a:rPr lang="en-US" sz="1000">
                <a:solidFill>
                  <a:srgbClr val="3333FF"/>
                </a:solidFill>
              </a:rPr>
              <a:t>Larsson</a:t>
            </a:r>
            <a:r>
              <a:rPr lang="tr-TR" sz="1000">
                <a:solidFill>
                  <a:srgbClr val="3333FF"/>
                </a:solidFill>
              </a:rPr>
              <a:t> SC</a:t>
            </a:r>
            <a:r>
              <a:rPr lang="en-US" sz="1000">
                <a:solidFill>
                  <a:srgbClr val="3333FF"/>
                </a:solidFill>
              </a:rPr>
              <a:t>, Kumlin</a:t>
            </a:r>
            <a:r>
              <a:rPr lang="tr-TR" sz="1000">
                <a:solidFill>
                  <a:srgbClr val="3333FF"/>
                </a:solidFill>
              </a:rPr>
              <a:t> M</a:t>
            </a:r>
            <a:r>
              <a:rPr lang="en-US" sz="1000">
                <a:solidFill>
                  <a:srgbClr val="3333FF"/>
                </a:solidFill>
              </a:rPr>
              <a:t>, Ingelman-Sundberg </a:t>
            </a:r>
            <a:r>
              <a:rPr lang="tr-TR" sz="1000">
                <a:solidFill>
                  <a:srgbClr val="3333FF"/>
                </a:solidFill>
              </a:rPr>
              <a:t>M, </a:t>
            </a:r>
            <a:r>
              <a:rPr lang="en-US" sz="1000">
                <a:solidFill>
                  <a:srgbClr val="3333FF"/>
                </a:solidFill>
              </a:rPr>
              <a:t>Wolk </a:t>
            </a:r>
            <a:r>
              <a:rPr lang="tr-TR" sz="1000">
                <a:solidFill>
                  <a:srgbClr val="3333FF"/>
                </a:solidFill>
              </a:rPr>
              <a:t>A. </a:t>
            </a:r>
            <a:r>
              <a:rPr lang="en-US" sz="1000">
                <a:solidFill>
                  <a:srgbClr val="3333FF"/>
                </a:solidFill>
              </a:rPr>
              <a:t>Dietary long-chain n–3 fatty acids for the prevention of cancer: a review of potential mechanisms</a:t>
            </a:r>
            <a:r>
              <a:rPr lang="tr-TR" sz="1000">
                <a:solidFill>
                  <a:srgbClr val="3333FF"/>
                </a:solidFill>
              </a:rPr>
              <a:t>. </a:t>
            </a:r>
            <a:r>
              <a:rPr lang="en-US" sz="1000">
                <a:solidFill>
                  <a:srgbClr val="3333FF"/>
                </a:solidFill>
              </a:rPr>
              <a:t>Am J. Clin. Nutr, 2004;79(6): 935-945</a:t>
            </a:r>
            <a:endParaRPr lang="tr-TR" sz="100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sz="4000" smtClean="0">
                <a:solidFill>
                  <a:srgbClr val="3333FF"/>
                </a:solidFill>
                <a:latin typeface="Comic Sans MS" pitchFamily="66" charset="0"/>
              </a:rPr>
              <a:t>Kanser oluşum mekanizmaları-omega yağ asitleri</a:t>
            </a:r>
          </a:p>
        </p:txBody>
      </p:sp>
      <p:graphicFrame>
        <p:nvGraphicFramePr>
          <p:cNvPr id="359427" name="Group 3"/>
          <p:cNvGraphicFramePr>
            <a:graphicFrameLocks noGrp="1"/>
          </p:cNvGraphicFramePr>
          <p:nvPr>
            <p:ph idx="1"/>
          </p:nvPr>
        </p:nvGraphicFramePr>
        <p:xfrm>
          <a:off x="468313" y="1989138"/>
          <a:ext cx="8218487" cy="3191385"/>
        </p:xfrm>
        <a:graphic>
          <a:graphicData uri="http://schemas.openxmlformats.org/drawingml/2006/table">
            <a:tbl>
              <a:tblPr/>
              <a:tblGrid>
                <a:gridCol w="5338762"/>
                <a:gridCol w="1439863"/>
                <a:gridCol w="1439862"/>
              </a:tblGrid>
              <a:tr h="5396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Mekanizma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w-6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w-3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Prekanseröz hücrelerin üreme hızı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Yeni tümör oluşumunun başlatılması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Tümör büyüme hızı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Tümör yayılımı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Artırır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Artırır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Artırır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Artırır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Azaltır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Azaltır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Azaltır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Azaltır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625" name="Text Box 17"/>
          <p:cNvSpPr txBox="1">
            <a:spLocks noChangeArrowheads="1"/>
          </p:cNvSpPr>
          <p:nvPr/>
        </p:nvSpPr>
        <p:spPr bwMode="auto">
          <a:xfrm>
            <a:off x="468313" y="5445125"/>
            <a:ext cx="8207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r-TR">
                <a:solidFill>
                  <a:srgbClr val="3333FF"/>
                </a:solidFill>
              </a:rPr>
              <a:t>Anticancer-omega-3 fatty acids. http://www.cancerstory.com/servlets/canceroils.jsp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Omega-3’ün meme kanserinde faydalı olduğunu gösteren araştırmalar</a:t>
            </a:r>
            <a:endParaRPr lang="tr-TR" dirty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/>
          </a:bodyPr>
          <a:lstStyle/>
          <a:p>
            <a:r>
              <a:rPr lang="tr-TR" sz="1600" dirty="0" err="1" smtClean="0"/>
              <a:t>Dimri</a:t>
            </a:r>
            <a:r>
              <a:rPr lang="tr-TR" sz="1600" dirty="0" smtClean="0"/>
              <a:t> M, </a:t>
            </a:r>
            <a:r>
              <a:rPr lang="tr-TR" sz="1600" dirty="0" err="1" smtClean="0"/>
              <a:t>Bommi</a:t>
            </a:r>
            <a:r>
              <a:rPr lang="tr-TR" sz="1600" dirty="0" smtClean="0"/>
              <a:t> PV, </a:t>
            </a:r>
            <a:r>
              <a:rPr lang="tr-TR" sz="1600" dirty="0" err="1" smtClean="0"/>
              <a:t>Sahasrabuddhe</a:t>
            </a:r>
            <a:r>
              <a:rPr lang="tr-TR" sz="1600" dirty="0" smtClean="0"/>
              <a:t> AA, </a:t>
            </a:r>
            <a:r>
              <a:rPr lang="tr-TR" sz="1600" dirty="0" err="1" smtClean="0"/>
              <a:t>Khandekar</a:t>
            </a:r>
            <a:r>
              <a:rPr lang="tr-TR" sz="1600" dirty="0" smtClean="0"/>
              <a:t> JD, </a:t>
            </a:r>
            <a:r>
              <a:rPr lang="tr-TR" sz="1600" dirty="0" err="1" smtClean="0"/>
              <a:t>Dimri</a:t>
            </a:r>
            <a:r>
              <a:rPr lang="tr-TR" sz="1600" dirty="0" smtClean="0"/>
              <a:t> GP. </a:t>
            </a:r>
            <a:r>
              <a:rPr lang="tr-TR" sz="1600" dirty="0" err="1" smtClean="0"/>
              <a:t>Dietary</a:t>
            </a:r>
            <a:r>
              <a:rPr lang="tr-TR" sz="1600" dirty="0" smtClean="0"/>
              <a:t> </a:t>
            </a:r>
            <a:r>
              <a:rPr lang="tr-TR" sz="1600" dirty="0" err="1" smtClean="0"/>
              <a:t>omega</a:t>
            </a:r>
            <a:r>
              <a:rPr lang="tr-TR" sz="1600" dirty="0" smtClean="0"/>
              <a:t>-3 </a:t>
            </a:r>
            <a:r>
              <a:rPr lang="tr-TR" sz="1600" dirty="0" err="1" smtClean="0"/>
              <a:t>polyunsaturated</a:t>
            </a:r>
            <a:r>
              <a:rPr lang="tr-TR" sz="1600" dirty="0" smtClean="0"/>
              <a:t> </a:t>
            </a:r>
            <a:r>
              <a:rPr lang="tr-TR" sz="1600" dirty="0" err="1" smtClean="0"/>
              <a:t>fatty</a:t>
            </a:r>
            <a:r>
              <a:rPr lang="tr-TR" sz="1600" dirty="0" smtClean="0"/>
              <a:t> </a:t>
            </a:r>
            <a:r>
              <a:rPr lang="tr-TR" sz="1600" dirty="0" err="1" smtClean="0"/>
              <a:t>acids</a:t>
            </a:r>
            <a:r>
              <a:rPr lang="tr-TR" sz="1600" dirty="0" smtClean="0"/>
              <a:t> </a:t>
            </a:r>
            <a:r>
              <a:rPr lang="tr-TR" sz="1600" dirty="0" err="1" smtClean="0"/>
              <a:t>suppress</a:t>
            </a:r>
            <a:r>
              <a:rPr lang="tr-TR" sz="1600" dirty="0" smtClean="0"/>
              <a:t> </a:t>
            </a:r>
            <a:r>
              <a:rPr lang="tr-TR" sz="1600" dirty="0" err="1" smtClean="0"/>
              <a:t>expression</a:t>
            </a:r>
            <a:r>
              <a:rPr lang="tr-TR" sz="1600" dirty="0" smtClean="0"/>
              <a:t> of EZH2 in </a:t>
            </a:r>
            <a:r>
              <a:rPr lang="tr-TR" sz="1600" dirty="0" err="1" smtClean="0"/>
              <a:t>breast</a:t>
            </a:r>
            <a:r>
              <a:rPr lang="tr-TR" sz="1600" dirty="0" smtClean="0"/>
              <a:t> </a:t>
            </a:r>
            <a:r>
              <a:rPr lang="tr-TR" sz="1600" dirty="0" err="1" smtClean="0"/>
              <a:t>cancer</a:t>
            </a:r>
            <a:r>
              <a:rPr lang="tr-TR" sz="1600" dirty="0" smtClean="0"/>
              <a:t> </a:t>
            </a:r>
            <a:r>
              <a:rPr lang="tr-TR" sz="1600" dirty="0" err="1" smtClean="0"/>
              <a:t>cells</a:t>
            </a:r>
            <a:r>
              <a:rPr lang="tr-TR" sz="1600" dirty="0" smtClean="0"/>
              <a:t>. </a:t>
            </a:r>
            <a:r>
              <a:rPr lang="tr-TR" sz="1600" i="1" dirty="0" err="1" smtClean="0"/>
              <a:t>Carcinogenesis</a:t>
            </a:r>
            <a:r>
              <a:rPr lang="tr-TR" sz="1600" i="1" dirty="0" smtClean="0"/>
              <a:t>. </a:t>
            </a:r>
            <a:r>
              <a:rPr lang="tr-TR" sz="1600" dirty="0" smtClean="0"/>
              <a:t>2010;31(3):489-95.</a:t>
            </a:r>
          </a:p>
          <a:p>
            <a:r>
              <a:rPr lang="tr-TR" sz="1600" dirty="0" err="1" smtClean="0"/>
              <a:t>Erickson</a:t>
            </a:r>
            <a:r>
              <a:rPr lang="tr-TR" sz="1600" dirty="0" smtClean="0"/>
              <a:t> KL, </a:t>
            </a:r>
            <a:r>
              <a:rPr lang="tr-TR" sz="1600" dirty="0" err="1" smtClean="0"/>
              <a:t>Hubbard</a:t>
            </a:r>
            <a:r>
              <a:rPr lang="tr-TR" sz="1600" dirty="0" smtClean="0"/>
              <a:t> NE. </a:t>
            </a:r>
            <a:r>
              <a:rPr lang="tr-TR" sz="1600" dirty="0" err="1" smtClean="0"/>
              <a:t>Fatty</a:t>
            </a:r>
            <a:r>
              <a:rPr lang="tr-TR" sz="1600" dirty="0" smtClean="0"/>
              <a:t> </a:t>
            </a:r>
            <a:r>
              <a:rPr lang="tr-TR" sz="1600" dirty="0" err="1" smtClean="0"/>
              <a:t>acids</a:t>
            </a:r>
            <a:r>
              <a:rPr lang="tr-TR" sz="1600" dirty="0" smtClean="0"/>
              <a:t> </a:t>
            </a:r>
            <a:r>
              <a:rPr lang="tr-TR" sz="1600" dirty="0" err="1" smtClean="0"/>
              <a:t>and</a:t>
            </a:r>
            <a:r>
              <a:rPr lang="tr-TR" sz="1600" dirty="0" smtClean="0"/>
              <a:t> </a:t>
            </a:r>
            <a:r>
              <a:rPr lang="tr-TR" sz="1600" dirty="0" err="1" smtClean="0"/>
              <a:t>breast</a:t>
            </a:r>
            <a:r>
              <a:rPr lang="tr-TR" sz="1600" dirty="0" smtClean="0"/>
              <a:t> </a:t>
            </a:r>
            <a:r>
              <a:rPr lang="tr-TR" sz="1600" dirty="0" err="1" smtClean="0"/>
              <a:t>cancer</a:t>
            </a:r>
            <a:r>
              <a:rPr lang="tr-TR" sz="1600" dirty="0" smtClean="0"/>
              <a:t>: </a:t>
            </a:r>
            <a:r>
              <a:rPr lang="tr-TR" sz="1600" dirty="0" err="1" smtClean="0"/>
              <a:t>the</a:t>
            </a:r>
            <a:r>
              <a:rPr lang="tr-TR" sz="1600" dirty="0" smtClean="0"/>
              <a:t> role of </a:t>
            </a:r>
            <a:r>
              <a:rPr lang="tr-TR" sz="1600" dirty="0" err="1" smtClean="0"/>
              <a:t>stem</a:t>
            </a:r>
            <a:r>
              <a:rPr lang="tr-TR" sz="1600" dirty="0" smtClean="0"/>
              <a:t> </a:t>
            </a:r>
            <a:r>
              <a:rPr lang="tr-TR" sz="1600" dirty="0" err="1" smtClean="0"/>
              <a:t>cells</a:t>
            </a:r>
            <a:r>
              <a:rPr lang="tr-TR" sz="1600" dirty="0" smtClean="0"/>
              <a:t>. </a:t>
            </a:r>
            <a:r>
              <a:rPr lang="tr-TR" sz="1600" i="1" dirty="0" err="1" smtClean="0"/>
              <a:t>Prostaglandins</a:t>
            </a:r>
            <a:r>
              <a:rPr lang="tr-TR" sz="1600" i="1" dirty="0" smtClean="0"/>
              <a:t> </a:t>
            </a:r>
            <a:r>
              <a:rPr lang="tr-TR" sz="1600" i="1" dirty="0" err="1" smtClean="0"/>
              <a:t>Leukot</a:t>
            </a:r>
            <a:r>
              <a:rPr lang="tr-TR" sz="1600" i="1" dirty="0" smtClean="0"/>
              <a:t> </a:t>
            </a:r>
            <a:r>
              <a:rPr lang="tr-TR" sz="1600" i="1" dirty="0" err="1" smtClean="0"/>
              <a:t>Essent</a:t>
            </a:r>
            <a:r>
              <a:rPr lang="tr-TR" sz="1600" i="1" dirty="0" smtClean="0"/>
              <a:t> </a:t>
            </a:r>
            <a:r>
              <a:rPr lang="tr-TR" sz="1600" i="1" dirty="0" err="1" smtClean="0"/>
              <a:t>Fatty</a:t>
            </a:r>
            <a:r>
              <a:rPr lang="tr-TR" sz="1600" i="1" dirty="0" smtClean="0"/>
              <a:t> </a:t>
            </a:r>
            <a:r>
              <a:rPr lang="tr-TR" sz="1600" i="1" dirty="0" err="1" smtClean="0"/>
              <a:t>Acids</a:t>
            </a:r>
            <a:r>
              <a:rPr lang="tr-TR" sz="1600" dirty="0" smtClean="0"/>
              <a:t>. 2010;82(4-6):237-41. </a:t>
            </a:r>
          </a:p>
          <a:p>
            <a:r>
              <a:rPr lang="tr-TR" sz="1600" dirty="0" err="1" smtClean="0"/>
              <a:t>Yee</a:t>
            </a:r>
            <a:r>
              <a:rPr lang="tr-TR" sz="1600" dirty="0" smtClean="0"/>
              <a:t> LD, </a:t>
            </a:r>
            <a:r>
              <a:rPr lang="tr-TR" sz="1600" dirty="0" err="1" smtClean="0"/>
              <a:t>Young</a:t>
            </a:r>
            <a:r>
              <a:rPr lang="tr-TR" sz="1600" dirty="0" smtClean="0"/>
              <a:t> DC, </a:t>
            </a:r>
            <a:r>
              <a:rPr lang="tr-TR" sz="1600" dirty="0" err="1" smtClean="0"/>
              <a:t>Rosol</a:t>
            </a:r>
            <a:r>
              <a:rPr lang="tr-TR" sz="1600" dirty="0" smtClean="0"/>
              <a:t> TJ, </a:t>
            </a:r>
            <a:r>
              <a:rPr lang="tr-TR" sz="1600" dirty="0" err="1" smtClean="0"/>
              <a:t>Vanbuskirk</a:t>
            </a:r>
            <a:r>
              <a:rPr lang="tr-TR" sz="1600" dirty="0" smtClean="0"/>
              <a:t> AM, Clinton SK. </a:t>
            </a:r>
            <a:r>
              <a:rPr lang="tr-TR" sz="1600" dirty="0" err="1" smtClean="0"/>
              <a:t>Dietary</a:t>
            </a:r>
            <a:r>
              <a:rPr lang="tr-TR" sz="1600" dirty="0" smtClean="0"/>
              <a:t> (n-3) </a:t>
            </a:r>
            <a:r>
              <a:rPr lang="tr-TR" sz="1600" dirty="0" err="1" smtClean="0"/>
              <a:t>polyunsaturated</a:t>
            </a:r>
            <a:r>
              <a:rPr lang="tr-TR" sz="1600" dirty="0" smtClean="0"/>
              <a:t> </a:t>
            </a:r>
            <a:r>
              <a:rPr lang="tr-TR" sz="1600" dirty="0" err="1" smtClean="0"/>
              <a:t>fatty</a:t>
            </a:r>
            <a:r>
              <a:rPr lang="tr-TR" sz="1600" dirty="0" smtClean="0"/>
              <a:t> </a:t>
            </a:r>
            <a:r>
              <a:rPr lang="tr-TR" sz="1600" dirty="0" err="1" smtClean="0"/>
              <a:t>acids</a:t>
            </a:r>
            <a:r>
              <a:rPr lang="tr-TR" sz="1600" dirty="0" smtClean="0"/>
              <a:t> </a:t>
            </a:r>
            <a:r>
              <a:rPr lang="tr-TR" sz="1600" dirty="0" err="1" smtClean="0"/>
              <a:t>inhibit</a:t>
            </a:r>
            <a:r>
              <a:rPr lang="tr-TR" sz="1600" dirty="0" smtClean="0"/>
              <a:t> HER-2/</a:t>
            </a:r>
            <a:r>
              <a:rPr lang="tr-TR" sz="1600" dirty="0" err="1" smtClean="0"/>
              <a:t>neu</a:t>
            </a:r>
            <a:r>
              <a:rPr lang="tr-TR" sz="1600" dirty="0" smtClean="0"/>
              <a:t>-</a:t>
            </a:r>
            <a:r>
              <a:rPr lang="tr-TR" sz="1600" dirty="0" err="1" smtClean="0"/>
              <a:t>induced</a:t>
            </a:r>
            <a:r>
              <a:rPr lang="tr-TR" sz="1600" dirty="0" smtClean="0"/>
              <a:t> </a:t>
            </a:r>
            <a:r>
              <a:rPr lang="tr-TR" sz="1600" dirty="0" err="1" smtClean="0"/>
              <a:t>breast</a:t>
            </a:r>
            <a:r>
              <a:rPr lang="tr-TR" sz="1600" dirty="0" smtClean="0"/>
              <a:t> </a:t>
            </a:r>
            <a:r>
              <a:rPr lang="tr-TR" sz="1600" dirty="0" err="1" smtClean="0"/>
              <a:t>cancer</a:t>
            </a:r>
            <a:r>
              <a:rPr lang="tr-TR" sz="1600" dirty="0" smtClean="0"/>
              <a:t> in </a:t>
            </a:r>
            <a:r>
              <a:rPr lang="tr-TR" sz="1600" dirty="0" err="1" smtClean="0"/>
              <a:t>mice</a:t>
            </a:r>
            <a:r>
              <a:rPr lang="tr-TR" sz="1600" dirty="0" smtClean="0"/>
              <a:t> </a:t>
            </a:r>
            <a:r>
              <a:rPr lang="tr-TR" sz="1600" dirty="0" err="1" smtClean="0"/>
              <a:t>independently</a:t>
            </a:r>
            <a:r>
              <a:rPr lang="tr-TR" sz="1600" dirty="0" smtClean="0"/>
              <a:t> of </a:t>
            </a:r>
            <a:r>
              <a:rPr lang="tr-TR" sz="1600" dirty="0" err="1" smtClean="0"/>
              <a:t>the</a:t>
            </a:r>
            <a:r>
              <a:rPr lang="tr-TR" sz="1600" dirty="0" smtClean="0"/>
              <a:t> </a:t>
            </a:r>
            <a:r>
              <a:rPr lang="tr-TR" sz="1600" dirty="0" err="1" smtClean="0"/>
              <a:t>PPARgamma</a:t>
            </a:r>
            <a:r>
              <a:rPr lang="tr-TR" sz="1600" dirty="0" smtClean="0"/>
              <a:t> </a:t>
            </a:r>
            <a:r>
              <a:rPr lang="tr-TR" sz="1600" dirty="0" err="1" smtClean="0"/>
              <a:t>ligand</a:t>
            </a:r>
            <a:r>
              <a:rPr lang="tr-TR" sz="1600" dirty="0" smtClean="0"/>
              <a:t> </a:t>
            </a:r>
            <a:r>
              <a:rPr lang="tr-TR" sz="1600" dirty="0" err="1" smtClean="0"/>
              <a:t>rosiglitazone</a:t>
            </a:r>
            <a:r>
              <a:rPr lang="tr-TR" sz="1600" dirty="0" smtClean="0"/>
              <a:t>. </a:t>
            </a:r>
            <a:r>
              <a:rPr lang="tr-TR" sz="1600" i="1" dirty="0" smtClean="0"/>
              <a:t>J </a:t>
            </a:r>
            <a:r>
              <a:rPr lang="tr-TR" sz="1600" i="1" dirty="0" err="1" smtClean="0"/>
              <a:t>Nutr</a:t>
            </a:r>
            <a:r>
              <a:rPr lang="tr-TR" sz="1600" i="1" dirty="0" smtClean="0"/>
              <a:t>. </a:t>
            </a:r>
            <a:r>
              <a:rPr lang="tr-TR" sz="1600" dirty="0" smtClean="0"/>
              <a:t>2005 May;135(5):983-8.</a:t>
            </a:r>
          </a:p>
          <a:p>
            <a:r>
              <a:rPr lang="tr-TR" sz="1600" dirty="0" err="1" smtClean="0"/>
              <a:t>Rose</a:t>
            </a:r>
            <a:r>
              <a:rPr lang="tr-TR" sz="1600" dirty="0" smtClean="0"/>
              <a:t> DP, </a:t>
            </a:r>
            <a:r>
              <a:rPr lang="tr-TR" sz="1600" dirty="0" err="1" smtClean="0"/>
              <a:t>Connolly</a:t>
            </a:r>
            <a:r>
              <a:rPr lang="tr-TR" sz="1600" dirty="0" smtClean="0"/>
              <a:t> JM. </a:t>
            </a:r>
            <a:r>
              <a:rPr lang="tr-TR" sz="1600" dirty="0" err="1" smtClean="0"/>
              <a:t>Regulation</a:t>
            </a:r>
            <a:r>
              <a:rPr lang="tr-TR" sz="1600" dirty="0" smtClean="0"/>
              <a:t> of </a:t>
            </a:r>
            <a:r>
              <a:rPr lang="tr-TR" sz="1600" dirty="0" err="1" smtClean="0"/>
              <a:t>tumor</a:t>
            </a:r>
            <a:r>
              <a:rPr lang="tr-TR" sz="1600" dirty="0" smtClean="0"/>
              <a:t> </a:t>
            </a:r>
            <a:r>
              <a:rPr lang="tr-TR" sz="1600" dirty="0" err="1" smtClean="0"/>
              <a:t>angiogenesis</a:t>
            </a:r>
            <a:r>
              <a:rPr lang="tr-TR" sz="1600" dirty="0" smtClean="0"/>
              <a:t> </a:t>
            </a:r>
            <a:r>
              <a:rPr lang="tr-TR" sz="1600" dirty="0" err="1" smtClean="0"/>
              <a:t>by</a:t>
            </a:r>
            <a:r>
              <a:rPr lang="tr-TR" sz="1600" dirty="0" smtClean="0"/>
              <a:t> </a:t>
            </a:r>
            <a:r>
              <a:rPr lang="tr-TR" sz="1600" dirty="0" err="1" smtClean="0"/>
              <a:t>dietary</a:t>
            </a:r>
            <a:r>
              <a:rPr lang="tr-TR" sz="1600" dirty="0" smtClean="0"/>
              <a:t> </a:t>
            </a:r>
            <a:r>
              <a:rPr lang="tr-TR" sz="1600" dirty="0" err="1" smtClean="0"/>
              <a:t>fatty</a:t>
            </a:r>
            <a:r>
              <a:rPr lang="tr-TR" sz="1600" dirty="0" smtClean="0"/>
              <a:t> </a:t>
            </a:r>
            <a:r>
              <a:rPr lang="tr-TR" sz="1600" dirty="0" err="1" smtClean="0"/>
              <a:t>acids</a:t>
            </a:r>
            <a:r>
              <a:rPr lang="tr-TR" sz="1600" dirty="0" smtClean="0"/>
              <a:t> </a:t>
            </a:r>
            <a:r>
              <a:rPr lang="tr-TR" sz="1600" dirty="0" err="1" smtClean="0"/>
              <a:t>and</a:t>
            </a:r>
            <a:r>
              <a:rPr lang="tr-TR" sz="1600" dirty="0" smtClean="0"/>
              <a:t> </a:t>
            </a:r>
            <a:r>
              <a:rPr lang="tr-TR" sz="1600" dirty="0" err="1" smtClean="0"/>
              <a:t>eicosanoids</a:t>
            </a:r>
            <a:r>
              <a:rPr lang="tr-TR" sz="1600" dirty="0" smtClean="0"/>
              <a:t>. </a:t>
            </a:r>
            <a:r>
              <a:rPr lang="tr-TR" sz="1600" i="1" dirty="0" err="1" smtClean="0"/>
              <a:t>Nutr</a:t>
            </a:r>
            <a:r>
              <a:rPr lang="tr-TR" sz="1600" i="1" dirty="0" smtClean="0"/>
              <a:t> </a:t>
            </a:r>
            <a:r>
              <a:rPr lang="tr-TR" sz="1600" i="1" dirty="0" err="1" smtClean="0"/>
              <a:t>Cancer</a:t>
            </a:r>
            <a:r>
              <a:rPr lang="tr-TR" sz="1600" i="1" dirty="0" smtClean="0"/>
              <a:t>. </a:t>
            </a:r>
            <a:r>
              <a:rPr lang="tr-TR" sz="1600" dirty="0" smtClean="0"/>
              <a:t>2000;37(2):119-27.</a:t>
            </a:r>
          </a:p>
          <a:p>
            <a:r>
              <a:rPr lang="tr-TR" sz="1600" dirty="0" err="1" smtClean="0"/>
              <a:t>Kuriki</a:t>
            </a:r>
            <a:r>
              <a:rPr lang="tr-TR" sz="1600" dirty="0" smtClean="0"/>
              <a:t> K, </a:t>
            </a:r>
            <a:r>
              <a:rPr lang="tr-TR" sz="1600" dirty="0" err="1" smtClean="0"/>
              <a:t>Hirose</a:t>
            </a:r>
            <a:r>
              <a:rPr lang="tr-TR" sz="1600" dirty="0" smtClean="0"/>
              <a:t> K, </a:t>
            </a:r>
            <a:r>
              <a:rPr lang="tr-TR" sz="1600" dirty="0" err="1" smtClean="0"/>
              <a:t>Wakai</a:t>
            </a:r>
            <a:r>
              <a:rPr lang="tr-TR" sz="1600" dirty="0" smtClean="0"/>
              <a:t> K, et al. </a:t>
            </a:r>
            <a:r>
              <a:rPr lang="tr-TR" sz="1600" dirty="0" err="1" smtClean="0"/>
              <a:t>Breast</a:t>
            </a:r>
            <a:r>
              <a:rPr lang="tr-TR" sz="1600" dirty="0" smtClean="0"/>
              <a:t> </a:t>
            </a:r>
            <a:r>
              <a:rPr lang="tr-TR" sz="1600" dirty="0" err="1" smtClean="0"/>
              <a:t>cancer</a:t>
            </a:r>
            <a:r>
              <a:rPr lang="tr-TR" sz="1600" dirty="0" smtClean="0"/>
              <a:t> risk </a:t>
            </a:r>
            <a:r>
              <a:rPr lang="tr-TR" sz="1600" dirty="0" err="1" smtClean="0"/>
              <a:t>and</a:t>
            </a:r>
            <a:r>
              <a:rPr lang="tr-TR" sz="1600" dirty="0" smtClean="0"/>
              <a:t> </a:t>
            </a:r>
            <a:r>
              <a:rPr lang="tr-TR" sz="1600" dirty="0" err="1" smtClean="0"/>
              <a:t>erythrocyte</a:t>
            </a:r>
            <a:r>
              <a:rPr lang="tr-TR" sz="1600" dirty="0" smtClean="0"/>
              <a:t> </a:t>
            </a:r>
            <a:r>
              <a:rPr lang="tr-TR" sz="1600" dirty="0" err="1" smtClean="0"/>
              <a:t>compositions</a:t>
            </a:r>
            <a:r>
              <a:rPr lang="tr-TR" sz="1600" dirty="0" smtClean="0"/>
              <a:t> of n-3 </a:t>
            </a:r>
            <a:r>
              <a:rPr lang="tr-TR" sz="1600" dirty="0" err="1" smtClean="0"/>
              <a:t>highly</a:t>
            </a:r>
            <a:r>
              <a:rPr lang="tr-TR" sz="1600" dirty="0" smtClean="0"/>
              <a:t> </a:t>
            </a:r>
            <a:r>
              <a:rPr lang="tr-TR" sz="1600" dirty="0" err="1" smtClean="0"/>
              <a:t>unsaturated</a:t>
            </a:r>
            <a:r>
              <a:rPr lang="tr-TR" sz="1600" dirty="0" smtClean="0"/>
              <a:t> </a:t>
            </a:r>
            <a:r>
              <a:rPr lang="tr-TR" sz="1600" dirty="0" err="1" smtClean="0"/>
              <a:t>fatty</a:t>
            </a:r>
            <a:r>
              <a:rPr lang="tr-TR" sz="1600" dirty="0" smtClean="0"/>
              <a:t> </a:t>
            </a:r>
            <a:r>
              <a:rPr lang="tr-TR" sz="1600" dirty="0" err="1" smtClean="0"/>
              <a:t>acids</a:t>
            </a:r>
            <a:r>
              <a:rPr lang="tr-TR" sz="1600" dirty="0" smtClean="0"/>
              <a:t> in </a:t>
            </a:r>
            <a:r>
              <a:rPr lang="tr-TR" sz="1600" dirty="0" err="1" smtClean="0"/>
              <a:t>Japanese</a:t>
            </a:r>
            <a:r>
              <a:rPr lang="tr-TR" sz="1600" dirty="0" smtClean="0"/>
              <a:t>. </a:t>
            </a:r>
            <a:r>
              <a:rPr lang="tr-TR" sz="1600" i="1" dirty="0" err="1" smtClean="0"/>
              <a:t>Int</a:t>
            </a:r>
            <a:r>
              <a:rPr lang="tr-TR" sz="1600" i="1" dirty="0" smtClean="0"/>
              <a:t> J </a:t>
            </a:r>
            <a:r>
              <a:rPr lang="tr-TR" sz="1600" i="1" dirty="0" err="1" smtClean="0"/>
              <a:t>Cancer</a:t>
            </a:r>
            <a:r>
              <a:rPr lang="tr-TR" sz="1600" i="1" dirty="0" smtClean="0"/>
              <a:t>. </a:t>
            </a:r>
            <a:r>
              <a:rPr lang="tr-TR" sz="1600" dirty="0" smtClean="0"/>
              <a:t>2007 ;121(2):377-85.</a:t>
            </a:r>
          </a:p>
          <a:p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33617734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1154098"/>
          </a:xfrm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Konjüge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linoleik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asit-</a:t>
            </a:r>
            <a:b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</a:b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Meme kanseri</a:t>
            </a:r>
            <a:endParaRPr lang="tr-TR" dirty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3186122"/>
          </a:xfrm>
        </p:spPr>
        <p:txBody>
          <a:bodyPr>
            <a:noAutofit/>
          </a:bodyPr>
          <a:lstStyle/>
          <a:p>
            <a:r>
              <a:rPr lang="tr-TR" sz="1800" dirty="0" smtClean="0">
                <a:latin typeface="Comic Sans MS" pitchFamily="66" charset="0"/>
              </a:rPr>
              <a:t>Çok sayıda çalışma </a:t>
            </a:r>
            <a:r>
              <a:rPr lang="tr-TR" sz="1800" dirty="0" err="1" smtClean="0">
                <a:latin typeface="Comic Sans MS" pitchFamily="66" charset="0"/>
              </a:rPr>
              <a:t>konjüge</a:t>
            </a:r>
            <a:r>
              <a:rPr lang="tr-TR" sz="1800" dirty="0" smtClean="0">
                <a:latin typeface="Comic Sans MS" pitchFamily="66" charset="0"/>
              </a:rPr>
              <a:t> </a:t>
            </a:r>
            <a:r>
              <a:rPr lang="tr-TR" sz="1800" dirty="0" err="1" smtClean="0">
                <a:latin typeface="Comic Sans MS" pitchFamily="66" charset="0"/>
              </a:rPr>
              <a:t>linoleik</a:t>
            </a:r>
            <a:r>
              <a:rPr lang="tr-TR" sz="1800" dirty="0" smtClean="0">
                <a:latin typeface="Comic Sans MS" pitchFamily="66" charset="0"/>
              </a:rPr>
              <a:t> </a:t>
            </a:r>
            <a:r>
              <a:rPr lang="tr-TR" sz="1800" dirty="0" err="1" smtClean="0">
                <a:latin typeface="Comic Sans MS" pitchFamily="66" charset="0"/>
              </a:rPr>
              <a:t>asitin</a:t>
            </a:r>
            <a:r>
              <a:rPr lang="tr-TR" sz="1800" dirty="0" smtClean="0">
                <a:latin typeface="Comic Sans MS" pitchFamily="66" charset="0"/>
              </a:rPr>
              <a:t> </a:t>
            </a:r>
            <a:r>
              <a:rPr lang="tr-TR" sz="1800" dirty="0" smtClean="0">
                <a:latin typeface="Comic Sans MS" pitchFamily="66" charset="0"/>
              </a:rPr>
              <a:t> (CLA) meme </a:t>
            </a:r>
            <a:r>
              <a:rPr lang="tr-TR" sz="1800" dirty="0" smtClean="0">
                <a:latin typeface="Comic Sans MS" pitchFamily="66" charset="0"/>
              </a:rPr>
              <a:t>kanserinin tedavisi ve korunmasında faydalı olduğunu göstermiştir. </a:t>
            </a:r>
          </a:p>
          <a:p>
            <a:endParaRPr lang="tr-TR" sz="1800" dirty="0" smtClean="0">
              <a:latin typeface="Comic Sans MS" pitchFamily="66" charset="0"/>
            </a:endParaRPr>
          </a:p>
          <a:p>
            <a:r>
              <a:rPr lang="tr-TR" sz="1800" dirty="0" err="1" smtClean="0">
                <a:latin typeface="Comic Sans MS" pitchFamily="66" charset="0"/>
              </a:rPr>
              <a:t>Konjüge</a:t>
            </a:r>
            <a:r>
              <a:rPr lang="tr-TR" sz="1800" dirty="0" smtClean="0">
                <a:latin typeface="Comic Sans MS" pitchFamily="66" charset="0"/>
              </a:rPr>
              <a:t> </a:t>
            </a:r>
            <a:r>
              <a:rPr lang="tr-TR" sz="1800" dirty="0" err="1" smtClean="0">
                <a:latin typeface="Comic Sans MS" pitchFamily="66" charset="0"/>
              </a:rPr>
              <a:t>linoleik</a:t>
            </a:r>
            <a:r>
              <a:rPr lang="tr-TR" sz="1800" dirty="0" smtClean="0">
                <a:latin typeface="Comic Sans MS" pitchFamily="66" charset="0"/>
              </a:rPr>
              <a:t> asit en çok </a:t>
            </a:r>
            <a:r>
              <a:rPr lang="tr-TR" sz="1800" dirty="0" smtClean="0">
                <a:solidFill>
                  <a:srgbClr val="FF0000"/>
                </a:solidFill>
                <a:latin typeface="Comic Sans MS" pitchFamily="66" charset="0"/>
              </a:rPr>
              <a:t>doğal </a:t>
            </a:r>
            <a:r>
              <a:rPr lang="tr-TR" sz="1800" dirty="0" smtClean="0">
                <a:solidFill>
                  <a:srgbClr val="FF0000"/>
                </a:solidFill>
                <a:latin typeface="Comic Sans MS" pitchFamily="66" charset="0"/>
              </a:rPr>
              <a:t>süt ürünleri, </a:t>
            </a:r>
            <a:r>
              <a:rPr lang="tr-TR" sz="1800" dirty="0" smtClean="0">
                <a:solidFill>
                  <a:srgbClr val="FF0000"/>
                </a:solidFill>
                <a:latin typeface="Comic Sans MS" pitchFamily="66" charset="0"/>
              </a:rPr>
              <a:t>tereyağı, et ve köy yumurtası</a:t>
            </a:r>
            <a:r>
              <a:rPr lang="tr-TR" sz="1800" dirty="0" smtClean="0">
                <a:latin typeface="Comic Sans MS" pitchFamily="66" charset="0"/>
              </a:rPr>
              <a:t>nda bulunur. </a:t>
            </a:r>
            <a:endParaRPr lang="tr-TR" sz="1800" dirty="0" smtClean="0">
              <a:latin typeface="Comic Sans MS" pitchFamily="66" charset="0"/>
            </a:endParaRPr>
          </a:p>
          <a:p>
            <a:endParaRPr lang="tr-TR" sz="1800" dirty="0">
              <a:latin typeface="Comic Sans MS" pitchFamily="66" charset="0"/>
            </a:endParaRPr>
          </a:p>
          <a:p>
            <a:r>
              <a:rPr lang="tr-TR" sz="1800" dirty="0" smtClean="0">
                <a:latin typeface="Comic Sans MS" pitchFamily="66" charset="0"/>
              </a:rPr>
              <a:t>Hap şeklinde alınan ve </a:t>
            </a:r>
            <a:r>
              <a:rPr lang="tr-TR" sz="1800" dirty="0" err="1" smtClean="0">
                <a:latin typeface="Comic Sans MS" pitchFamily="66" charset="0"/>
              </a:rPr>
              <a:t>aspirden</a:t>
            </a:r>
            <a:r>
              <a:rPr lang="tr-TR" sz="1800" dirty="0" smtClean="0">
                <a:latin typeface="Comic Sans MS" pitchFamily="66" charset="0"/>
              </a:rPr>
              <a:t> elde edilen CLA ise zararlı olabilir. </a:t>
            </a:r>
            <a:endParaRPr lang="tr-TR" sz="1800" dirty="0">
              <a:latin typeface="Comic Sans MS" pitchFamily="66" charset="0"/>
            </a:endParaRPr>
          </a:p>
        </p:txBody>
      </p:sp>
      <p:pic>
        <p:nvPicPr>
          <p:cNvPr id="182274" name="Picture 2" descr="http://www.muhabbetim.com/wp-content/uploads/yumu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410" y="2143116"/>
            <a:ext cx="2793590" cy="2428892"/>
          </a:xfrm>
          <a:prstGeom prst="rect">
            <a:avLst/>
          </a:prstGeom>
          <a:noFill/>
        </p:spPr>
      </p:pic>
      <p:pic>
        <p:nvPicPr>
          <p:cNvPr id="182276" name="Picture 4" descr="http://3.bp.blogspot.com/-tGBUuDEYy_k/TrMd4zgutJI/AAAAAAAAAt0/gENQ-FV9A9E/s1600/yogurt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786322"/>
            <a:ext cx="2099700" cy="1360130"/>
          </a:xfrm>
          <a:prstGeom prst="rect">
            <a:avLst/>
          </a:prstGeom>
          <a:noFill/>
        </p:spPr>
      </p:pic>
      <p:pic>
        <p:nvPicPr>
          <p:cNvPr id="182278" name="Picture 6" descr="http://images.ticiz.com/284143_w640_h640_2582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25" y="0"/>
            <a:ext cx="1857375" cy="2124075"/>
          </a:xfrm>
          <a:prstGeom prst="rect">
            <a:avLst/>
          </a:prstGeom>
          <a:noFill/>
        </p:spPr>
      </p:pic>
      <p:sp>
        <p:nvSpPr>
          <p:cNvPr id="7" name="2 İçerik Yer Tutucusu"/>
          <p:cNvSpPr txBox="1">
            <a:spLocks/>
          </p:cNvSpPr>
          <p:nvPr/>
        </p:nvSpPr>
        <p:spPr>
          <a:xfrm>
            <a:off x="357158" y="4929198"/>
            <a:ext cx="6429420" cy="171451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Kelley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NS,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Hubbard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NE,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Erickson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KL.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Conjugated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linoleic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acid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isomers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cancer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tr-T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 </a:t>
            </a:r>
            <a:r>
              <a:rPr kumimoji="0" lang="tr-TR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Nutr</a:t>
            </a:r>
            <a:r>
              <a:rPr kumimoji="0" lang="tr-T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2007 Dec;137(12):2599-607.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Wang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LS,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Huang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YW,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Liu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S, et al.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Conjugated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linoleic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acid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(CLA)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modulates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prostaglandin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E2 (PGE2)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signaling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canine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mammary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cells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tr-TR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Anticancer</a:t>
            </a:r>
            <a:r>
              <a:rPr kumimoji="0" lang="tr-T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2006 Mar-Apr;26(2A):889-98.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MM,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Masso-Welch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PA,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C.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Prevention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mammary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cancer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 ve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aspirden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elde edilen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onjugated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linoleic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acid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role of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stroma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epithelium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tr-T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 </a:t>
            </a:r>
            <a:r>
              <a:rPr kumimoji="0" lang="tr-TR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Mammary</a:t>
            </a:r>
            <a:r>
              <a:rPr kumimoji="0" lang="tr-T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Gland</a:t>
            </a:r>
            <a:r>
              <a:rPr kumimoji="0" lang="tr-T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Biol</a:t>
            </a:r>
            <a:r>
              <a:rPr kumimoji="0" lang="tr-T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Neoplasia</a:t>
            </a:r>
            <a:r>
              <a:rPr kumimoji="0" lang="tr-T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2003 Jan;8(1):103-18.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Wang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LS,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Huang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YW,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Liu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S, Yan P, Lin YC.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Conjugated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linoleic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acid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induces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apoptosis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through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estrogen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receptor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alpha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human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breast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tissue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tr-T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BMC </a:t>
            </a:r>
            <a:r>
              <a:rPr kumimoji="0" lang="tr-TR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Cancer</a:t>
            </a:r>
            <a:r>
              <a:rPr kumimoji="0" lang="tr-T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2008;8:208.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Flowers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M,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Thompson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PA. t10c12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conjugated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linoleic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acid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suppresses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HER2 protein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enhances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apoptosis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SKBr3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breast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cancer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cells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possible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role of COX2. </a:t>
            </a:r>
            <a:r>
              <a:rPr kumimoji="0" lang="tr-TR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PLoS</a:t>
            </a:r>
            <a:r>
              <a:rPr kumimoji="0" lang="tr-T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</a:t>
            </a:r>
            <a:r>
              <a:rPr kumimoji="0" lang="tr-T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2009;4(4):e5342.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Amaru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DL,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Field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CJ.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Conjugated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linoleic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acid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decreases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mcf-7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human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breast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cancer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cell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growth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insulin-like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growth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factor-1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receptor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levels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tr-TR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Lipids</a:t>
            </a:r>
            <a:r>
              <a:rPr kumimoji="0" lang="tr-T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2009 May;44(5):449-58.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Bocca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C,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Bozzo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F,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Cannito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S,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Colombatto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S,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Miglietta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A. CLA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reduces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breast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cancer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cell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growth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invasion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through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ERalpha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PI3K/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Akt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pathways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tr-TR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Chem</a:t>
            </a:r>
            <a:r>
              <a:rPr kumimoji="0" lang="tr-T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Biol</a:t>
            </a:r>
            <a:r>
              <a:rPr kumimoji="0" lang="tr-T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</a:t>
            </a:r>
            <a:r>
              <a:rPr kumimoji="0" lang="tr-T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2010 Jan 5;183(1):187-93.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Aro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A,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Mannisto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S,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Salminen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I,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Ovaskainen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ML,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Kataja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V,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Uusitupa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M.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Inverse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association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dietary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serum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conjugated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linoleic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acid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risk of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breast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cancer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postmenopausal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women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tr-TR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Nutr</a:t>
            </a:r>
            <a:r>
              <a:rPr kumimoji="0" lang="tr-T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Cancer</a:t>
            </a:r>
            <a:r>
              <a:rPr kumimoji="0" lang="tr-T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2000;38(2):151-7.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03188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tr-TR" sz="720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tr-TR" sz="7200" smtClean="0">
                <a:solidFill>
                  <a:srgbClr val="0000FF"/>
                </a:solidFill>
                <a:latin typeface="Comic Sans MS" pitchFamily="66" charset="0"/>
              </a:rPr>
              <a:t>Kanserden korunmanın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tr-TR" sz="7200" smtClean="0">
                <a:solidFill>
                  <a:srgbClr val="0000FF"/>
                </a:solidFill>
                <a:latin typeface="Comic Sans MS" pitchFamily="66" charset="0"/>
              </a:rPr>
              <a:t>yolları</a:t>
            </a:r>
          </a:p>
        </p:txBody>
      </p:sp>
    </p:spTree>
    <p:extLst>
      <p:ext uri="{BB962C8B-B14F-4D97-AF65-F5344CB8AC3E}">
        <p14:creationId xmlns:p14="http://schemas.microsoft.com/office/powerpoint/2010/main" val="1556669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600" smtClean="0">
                <a:solidFill>
                  <a:srgbClr val="0000FF"/>
                </a:solidFill>
                <a:latin typeface="Comic Sans MS" pitchFamily="66" charset="0"/>
              </a:rPr>
              <a:t>Ülkelerin gelişmişliği-kanser sıklığı</a:t>
            </a:r>
            <a:endParaRPr lang="en-US" sz="3600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tr-TR" sz="2400" smtClean="0">
                <a:latin typeface="Comic Sans MS" pitchFamily="66" charset="0"/>
              </a:rPr>
              <a:t>Gelişmekte olan ülkelerde çok az kanser olgusu vardır.  Burada yaşayan insanlar gelişmiş ülkelere göç ettiklerinde,  </a:t>
            </a:r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bir-iki nesil</a:t>
            </a:r>
            <a:r>
              <a:rPr lang="tr-TR" sz="2400" smtClean="0">
                <a:latin typeface="Comic Sans MS" pitchFamily="66" charset="0"/>
              </a:rPr>
              <a:t> sonra kanser sıklığı artmaktadır. </a:t>
            </a:r>
          </a:p>
          <a:p>
            <a:pPr eaLnBrk="1" hangingPunct="1">
              <a:lnSpc>
                <a:spcPct val="90000"/>
              </a:lnSpc>
            </a:pPr>
            <a:endParaRPr lang="tr-TR" sz="24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smtClean="0">
                <a:latin typeface="Comic Sans MS" pitchFamily="66" charset="0"/>
              </a:rPr>
              <a:t>Bu durum kanserin </a:t>
            </a:r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genetik</a:t>
            </a:r>
            <a:r>
              <a:rPr lang="tr-TR" sz="2400" smtClean="0">
                <a:latin typeface="Comic Sans MS" pitchFamily="66" charset="0"/>
              </a:rPr>
              <a:t> nedenlerden çok </a:t>
            </a:r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çevresel nedenlere</a:t>
            </a:r>
            <a:r>
              <a:rPr lang="tr-TR" sz="2400" smtClean="0">
                <a:latin typeface="Comic Sans MS" pitchFamily="66" charset="0"/>
              </a:rPr>
              <a:t> bağlı olduğunu ve bunların önlenebileceğini düşündürmektedir. </a:t>
            </a:r>
          </a:p>
          <a:p>
            <a:pPr eaLnBrk="1" hangingPunct="1">
              <a:lnSpc>
                <a:spcPct val="90000"/>
              </a:lnSpc>
            </a:pPr>
            <a:endParaRPr lang="tr-TR" sz="24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smtClean="0">
                <a:latin typeface="Comic Sans MS" pitchFamily="66" charset="0"/>
              </a:rPr>
              <a:t>Doğal gıdalarını terk edip, daha fazla çevresel zararlara maruz kaldıklarından  son yıllarda gelişmekte olan ülkelerde de </a:t>
            </a:r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kanser patlaması</a:t>
            </a:r>
            <a:r>
              <a:rPr lang="tr-TR" sz="2400" smtClean="0">
                <a:latin typeface="Comic Sans MS" pitchFamily="66" charset="0"/>
              </a:rPr>
              <a:t> olmuştur. 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68313" y="6308725"/>
            <a:ext cx="8280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</a:pPr>
            <a:r>
              <a:rPr lang="tr-TR" sz="1200" dirty="0">
                <a:solidFill>
                  <a:srgbClr val="3333FF"/>
                </a:solidFill>
                <a:latin typeface="Comic Sans MS" pitchFamily="66" charset="0"/>
              </a:rPr>
              <a:t>     </a:t>
            </a:r>
            <a:r>
              <a:rPr lang="en-US" sz="1200" dirty="0" err="1">
                <a:solidFill>
                  <a:srgbClr val="3333FF"/>
                </a:solidFill>
                <a:latin typeface="Comic Sans MS" pitchFamily="66" charset="0"/>
              </a:rPr>
              <a:t>Parkin</a:t>
            </a:r>
            <a:r>
              <a:rPr lang="en-US" sz="1200" dirty="0">
                <a:solidFill>
                  <a:srgbClr val="3333FF"/>
                </a:solidFill>
                <a:latin typeface="Comic Sans MS" pitchFamily="66" charset="0"/>
              </a:rPr>
              <a:t> DM, Muir CS, Whelan SL, </a:t>
            </a:r>
            <a:r>
              <a:rPr lang="en-US" sz="1200" dirty="0" err="1">
                <a:solidFill>
                  <a:srgbClr val="3333FF"/>
                </a:solidFill>
                <a:latin typeface="Comic Sans MS" pitchFamily="66" charset="0"/>
              </a:rPr>
              <a:t>Gao</a:t>
            </a:r>
            <a:r>
              <a:rPr lang="en-US" sz="1200" dirty="0">
                <a:solidFill>
                  <a:srgbClr val="3333FF"/>
                </a:solidFill>
                <a:latin typeface="Comic Sans MS" pitchFamily="66" charset="0"/>
              </a:rPr>
              <a:t> YT, </a:t>
            </a:r>
            <a:r>
              <a:rPr lang="en-US" sz="1200" dirty="0" err="1">
                <a:solidFill>
                  <a:srgbClr val="3333FF"/>
                </a:solidFill>
                <a:latin typeface="Comic Sans MS" pitchFamily="66" charset="0"/>
              </a:rPr>
              <a:t>Ferlay</a:t>
            </a:r>
            <a:r>
              <a:rPr lang="en-US" sz="1200" dirty="0">
                <a:solidFill>
                  <a:srgbClr val="3333FF"/>
                </a:solidFill>
                <a:latin typeface="Comic Sans MS" pitchFamily="66" charset="0"/>
              </a:rPr>
              <a:t> J, Powell J. Cancer incidence in five continents. Oxford: Oxford University Press , 1992</a:t>
            </a:r>
            <a:r>
              <a:rPr lang="tr-TR" sz="12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sz="1200" dirty="0">
                <a:solidFill>
                  <a:srgbClr val="3333FF"/>
                </a:solidFill>
                <a:latin typeface="Comic Sans MS" pitchFamily="66" charset="0"/>
              </a:rPr>
              <a:t>(IARC scientific publications No 120.) </a:t>
            </a:r>
            <a:endParaRPr lang="tr-TR" sz="1200" dirty="0">
              <a:solidFill>
                <a:srgbClr val="3333FF"/>
              </a:solidFill>
              <a:latin typeface="Comic Sans MS" pitchFamily="66" charset="0"/>
            </a:endParaRPr>
          </a:p>
          <a:p>
            <a:pPr marL="342900" indent="-342900" algn="l">
              <a:spcBef>
                <a:spcPct val="50000"/>
              </a:spcBef>
            </a:pPr>
            <a:endParaRPr lang="tr-TR" sz="1200" dirty="0">
              <a:solidFill>
                <a:srgbClr val="3333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14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302625" cy="488632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tr-TR" sz="2400" dirty="0" smtClean="0">
                <a:solidFill>
                  <a:srgbClr val="FF0000"/>
                </a:solidFill>
                <a:latin typeface="Comic Sans MS" pitchFamily="66" charset="0"/>
              </a:rPr>
              <a:t>Un ve şekerden</a:t>
            </a:r>
            <a:r>
              <a:rPr lang="tr-TR" sz="2400" dirty="0" smtClean="0">
                <a:latin typeface="Comic Sans MS" pitchFamily="66" charset="0"/>
              </a:rPr>
              <a:t> kaçınarak </a:t>
            </a:r>
            <a:r>
              <a:rPr lang="tr-TR" sz="2400" dirty="0" err="1" smtClean="0">
                <a:latin typeface="Comic Sans MS" pitchFamily="66" charset="0"/>
              </a:rPr>
              <a:t>insülin</a:t>
            </a:r>
            <a:r>
              <a:rPr lang="tr-TR" sz="2400" dirty="0" smtClean="0">
                <a:latin typeface="Comic Sans MS" pitchFamily="66" charset="0"/>
              </a:rPr>
              <a:t> direncini yenin.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tr-TR" sz="2400" dirty="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tr-TR" sz="2400" dirty="0" smtClean="0">
                <a:solidFill>
                  <a:srgbClr val="FF0000"/>
                </a:solidFill>
                <a:latin typeface="Comic Sans MS" pitchFamily="66" charset="0"/>
              </a:rPr>
              <a:t>Ekmeği</a:t>
            </a:r>
            <a:r>
              <a:rPr lang="tr-TR" sz="2400" dirty="0" smtClean="0">
                <a:latin typeface="Comic Sans MS" pitchFamily="66" charset="0"/>
              </a:rPr>
              <a:t> az tüketin; beyaz ekmeği hiç yemeyin. Ekşi </a:t>
            </a:r>
            <a:r>
              <a:rPr lang="tr-TR" sz="2400" dirty="0" err="1" smtClean="0">
                <a:latin typeface="Comic Sans MS" pitchFamily="66" charset="0"/>
              </a:rPr>
              <a:t>maytalı</a:t>
            </a:r>
            <a:r>
              <a:rPr lang="tr-TR" sz="2400" dirty="0" smtClean="0">
                <a:latin typeface="Comic Sans MS" pitchFamily="66" charset="0"/>
              </a:rPr>
              <a:t> tam tahıl (buğday, çavdar, yulaf) ekmeği yiyin.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tr-TR" sz="2400" dirty="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tr-TR" sz="2400" dirty="0" smtClean="0">
                <a:latin typeface="Comic Sans MS" pitchFamily="66" charset="0"/>
              </a:rPr>
              <a:t>Hiçbir şekilde </a:t>
            </a:r>
            <a:r>
              <a:rPr lang="tr-TR" sz="2400" dirty="0" smtClean="0">
                <a:solidFill>
                  <a:srgbClr val="FF0000"/>
                </a:solidFill>
                <a:latin typeface="Comic Sans MS" pitchFamily="66" charset="0"/>
              </a:rPr>
              <a:t>tatlandırıcı</a:t>
            </a:r>
            <a:r>
              <a:rPr lang="tr-TR" sz="2400" dirty="0" smtClean="0">
                <a:latin typeface="Comic Sans MS" pitchFamily="66" charset="0"/>
              </a:rPr>
              <a:t> ve tatlandırıcı içeren ‘</a:t>
            </a:r>
            <a:r>
              <a:rPr lang="tr-TR" sz="2400" dirty="0" err="1" smtClean="0">
                <a:latin typeface="Comic Sans MS" pitchFamily="66" charset="0"/>
              </a:rPr>
              <a:t>light</a:t>
            </a:r>
            <a:r>
              <a:rPr lang="tr-TR" sz="2400" dirty="0" smtClean="0">
                <a:latin typeface="Comic Sans MS" pitchFamily="66" charset="0"/>
              </a:rPr>
              <a:t>’ hafif yiyecek ve içecek tüketmeyin.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tr-TR" sz="2400" dirty="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tr-TR" sz="2400" dirty="0" smtClean="0">
                <a:latin typeface="Comic Sans MS" pitchFamily="66" charset="0"/>
              </a:rPr>
              <a:t>Katkı maddesi ilave edilmiş, </a:t>
            </a:r>
            <a:r>
              <a:rPr lang="tr-TR" sz="2400" dirty="0" smtClean="0">
                <a:solidFill>
                  <a:srgbClr val="FF0000"/>
                </a:solidFill>
                <a:latin typeface="Comic Sans MS" pitchFamily="66" charset="0"/>
              </a:rPr>
              <a:t>paketlenmiş gıdaları</a:t>
            </a:r>
            <a:r>
              <a:rPr lang="tr-TR" sz="2400" dirty="0" smtClean="0">
                <a:latin typeface="Comic Sans MS" pitchFamily="66" charset="0"/>
              </a:rPr>
              <a:t> yemeyin. Taş devri diyetini uygulayın.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tr-TR" sz="2400" dirty="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tr-TR" sz="2400" dirty="0" smtClean="0">
                <a:latin typeface="Comic Sans MS" pitchFamily="66" charset="0"/>
              </a:rPr>
              <a:t>Mevsiminde bol </a:t>
            </a:r>
            <a:r>
              <a:rPr lang="tr-TR" sz="2400" dirty="0" smtClean="0">
                <a:solidFill>
                  <a:srgbClr val="FF0000"/>
                </a:solidFill>
                <a:latin typeface="Comic Sans MS" pitchFamily="66" charset="0"/>
              </a:rPr>
              <a:t>taze sebze ve az şekerli meyve</a:t>
            </a:r>
            <a:r>
              <a:rPr lang="tr-TR" sz="2400" dirty="0" smtClean="0">
                <a:latin typeface="Comic Sans MS" pitchFamily="66" charset="0"/>
              </a:rPr>
              <a:t> yiyin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tr-TR" sz="2400" dirty="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tr-TR" sz="2400" dirty="0" smtClean="0">
              <a:latin typeface="Comic Sans MS" pitchFamily="66" charset="0"/>
            </a:endParaRP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 smtClean="0">
                <a:solidFill>
                  <a:srgbClr val="0000FF"/>
                </a:solidFill>
                <a:latin typeface="Comic Sans MS" pitchFamily="66" charset="0"/>
              </a:rPr>
              <a:t>Kanserden korunmanın yolları I</a:t>
            </a:r>
          </a:p>
        </p:txBody>
      </p:sp>
    </p:spTree>
    <p:extLst>
      <p:ext uri="{BB962C8B-B14F-4D97-AF65-F5344CB8AC3E}">
        <p14:creationId xmlns:p14="http://schemas.microsoft.com/office/powerpoint/2010/main" val="89521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>
                <a:solidFill>
                  <a:srgbClr val="0000FF"/>
                </a:solidFill>
                <a:latin typeface="Comic Sans MS" pitchFamily="66" charset="0"/>
              </a:rPr>
              <a:t>Güncel taş devri diyeti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028825"/>
            <a:ext cx="4103687" cy="3857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400" b="1" u="sng" smtClean="0">
                <a:solidFill>
                  <a:srgbClr val="0000FF"/>
                </a:solidFill>
                <a:latin typeface="Comic Sans MS" pitchFamily="66" charset="0"/>
              </a:rPr>
              <a:t>Yiyin (doyuncaya kadar)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Comic Sans MS" pitchFamily="66" charset="0"/>
              </a:rPr>
              <a:t>Et ve hayvani yağlar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Comic Sans MS" pitchFamily="66" charset="0"/>
              </a:rPr>
              <a:t>Balık, tavuk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Comic Sans MS" pitchFamily="66" charset="0"/>
              </a:rPr>
              <a:t>Zeytinyağı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Comic Sans MS" pitchFamily="66" charset="0"/>
              </a:rPr>
              <a:t>Yumurta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Comic Sans MS" pitchFamily="66" charset="0"/>
              </a:rPr>
              <a:t>Meyveler (az şekerli)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Comic Sans MS" pitchFamily="66" charset="0"/>
              </a:rPr>
              <a:t>Sebzeler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Comic Sans MS" pitchFamily="66" charset="0"/>
              </a:rPr>
              <a:t>Kabuklu kuru yemişler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Comic Sans MS" pitchFamily="66" charset="0"/>
              </a:rPr>
              <a:t>Süt ürünleri, kefir</a:t>
            </a:r>
            <a:endParaRPr lang="tr-TR" sz="2400" b="1" u="sng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tr-TR" sz="2400" smtClean="0"/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332038"/>
            <a:ext cx="4105275" cy="31130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400" b="1" u="sng" smtClean="0">
                <a:solidFill>
                  <a:srgbClr val="FF0000"/>
                </a:solidFill>
                <a:latin typeface="Comic Sans MS" pitchFamily="66" charset="0"/>
              </a:rPr>
              <a:t>Tüketmeyin</a:t>
            </a:r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Comic Sans MS" pitchFamily="66" charset="0"/>
              </a:rPr>
              <a:t>Tahıllar ve unlu gıdalar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Comic Sans MS" pitchFamily="66" charset="0"/>
              </a:rPr>
              <a:t>Şeker, tatlılar, meşrubat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Comic Sans MS" pitchFamily="66" charset="0"/>
              </a:rPr>
              <a:t>Patates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400" b="1" u="sng" smtClean="0">
                <a:latin typeface="Comic Sans MS" pitchFamily="66" charset="0"/>
              </a:rPr>
              <a:t>Az yiyin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Comic Sans MS" pitchFamily="66" charset="0"/>
              </a:rPr>
              <a:t>Baklagiller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Comic Sans MS" pitchFamily="66" charset="0"/>
              </a:rPr>
              <a:t>Süt 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Comic Sans MS" pitchFamily="66" charset="0"/>
              </a:rPr>
              <a:t>Meyveler (çok şekerli)</a:t>
            </a:r>
          </a:p>
        </p:txBody>
      </p:sp>
      <p:pic>
        <p:nvPicPr>
          <p:cNvPr id="180229" name="Picture 5" descr="MCj024010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5232400"/>
            <a:ext cx="1655763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30" name="Picture 6" descr="sunshi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119856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31" name="Picture 7" descr="MCj0229885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5300663"/>
            <a:ext cx="18192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32" name="Picture 8" descr="breath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5419725"/>
            <a:ext cx="17716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233" name="Picture 9" descr="taughannock-fall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25" y="765175"/>
            <a:ext cx="1319213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063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5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5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50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50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50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50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50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50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508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508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508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2" grpId="0"/>
      <p:bldP spid="250883" grpId="0" build="p"/>
      <p:bldP spid="250884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400" smtClean="0">
                <a:latin typeface="Comic Sans MS" pitchFamily="66" charset="0"/>
              </a:rPr>
              <a:t>Yeterli </a:t>
            </a:r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omega-3</a:t>
            </a:r>
            <a:r>
              <a:rPr lang="tr-TR" sz="2400" smtClean="0">
                <a:latin typeface="Comic Sans MS" pitchFamily="66" charset="0"/>
              </a:rPr>
              <a:t> alın; ayçiçeği, mısır, soya, pamuk ve margarin gibi yağları  diyetinizden çıkartın. Bunların yerine zeytinyağı ve doğal hayvani yağları (tereyağı, iç yağı ve kuyruk yağı) yiyin. </a:t>
            </a:r>
          </a:p>
          <a:p>
            <a:pPr eaLnBrk="1" hangingPunct="1">
              <a:lnSpc>
                <a:spcPct val="90000"/>
              </a:lnSpc>
            </a:pPr>
            <a:endParaRPr lang="tr-TR" sz="24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smtClean="0">
                <a:latin typeface="Comic Sans MS" pitchFamily="66" charset="0"/>
              </a:rPr>
              <a:t>Kefir, yoğurt, turşu, sirke, nar ekşisi ve boza gibi </a:t>
            </a:r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probiyotik</a:t>
            </a:r>
            <a:r>
              <a:rPr lang="tr-TR" sz="2400" smtClean="0">
                <a:latin typeface="Comic Sans MS" pitchFamily="66" charset="0"/>
              </a:rPr>
              <a:t>lerden (faydalı mikroplar) zengin gıdalarla beslenin. </a:t>
            </a:r>
          </a:p>
          <a:p>
            <a:pPr eaLnBrk="1" hangingPunct="1">
              <a:lnSpc>
                <a:spcPct val="90000"/>
              </a:lnSpc>
            </a:pPr>
            <a:endParaRPr lang="tr-TR" sz="24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Özgür dolaşan hayvanlar</a:t>
            </a:r>
            <a:r>
              <a:rPr lang="tr-TR" sz="2400" smtClean="0">
                <a:latin typeface="Comic Sans MS" pitchFamily="66" charset="0"/>
              </a:rPr>
              <a:t>ın etini, sütünü ve yumurtasını yiyin.</a:t>
            </a:r>
            <a:endParaRPr lang="en-US" sz="2400" smtClean="0">
              <a:latin typeface="Comic Sans MS" pitchFamily="66" charset="0"/>
            </a:endParaRPr>
          </a:p>
        </p:txBody>
      </p:sp>
      <p:sp>
        <p:nvSpPr>
          <p:cNvPr id="18125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 sz="4000" smtClean="0">
                <a:solidFill>
                  <a:srgbClr val="0000FF"/>
                </a:solidFill>
                <a:latin typeface="Comic Sans MS" pitchFamily="66" charset="0"/>
              </a:rPr>
              <a:t>Kanserden korunmanın yolları II</a:t>
            </a:r>
          </a:p>
        </p:txBody>
      </p:sp>
    </p:spTree>
    <p:extLst>
      <p:ext uri="{BB962C8B-B14F-4D97-AF65-F5344CB8AC3E}">
        <p14:creationId xmlns:p14="http://schemas.microsoft.com/office/powerpoint/2010/main" val="292702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800" smtClean="0">
                <a:solidFill>
                  <a:srgbClr val="FF0000"/>
                </a:solidFill>
                <a:latin typeface="Comic Sans MS" pitchFamily="66" charset="0"/>
              </a:rPr>
              <a:t>Pastörize</a:t>
            </a:r>
            <a:r>
              <a:rPr lang="tr-TR" sz="2800" smtClean="0">
                <a:latin typeface="Comic Sans MS" pitchFamily="66" charset="0"/>
              </a:rPr>
              <a:t> </a:t>
            </a:r>
            <a:r>
              <a:rPr lang="tr-TR" sz="2800" smtClean="0">
                <a:solidFill>
                  <a:srgbClr val="FF0000"/>
                </a:solidFill>
                <a:latin typeface="Comic Sans MS" pitchFamily="66" charset="0"/>
              </a:rPr>
              <a:t>süt</a:t>
            </a:r>
            <a:r>
              <a:rPr lang="tr-TR" sz="2800" smtClean="0">
                <a:latin typeface="Comic Sans MS" pitchFamily="66" charset="0"/>
              </a:rPr>
              <a:t>lerden mümkün olduğunca kaçının. Kutu sütü tüketmeyin. Süt yerine süt ürünleri (yoğurt, peynir) tüketin</a:t>
            </a:r>
          </a:p>
          <a:p>
            <a:pPr eaLnBrk="1" hangingPunct="1">
              <a:lnSpc>
                <a:spcPct val="90000"/>
              </a:lnSpc>
            </a:pPr>
            <a:endParaRPr lang="tr-TR" sz="28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smtClean="0">
                <a:latin typeface="Comic Sans MS" pitchFamily="66" charset="0"/>
              </a:rPr>
              <a:t>Günde iki diş </a:t>
            </a:r>
            <a:r>
              <a:rPr lang="tr-TR" sz="2800" smtClean="0">
                <a:solidFill>
                  <a:srgbClr val="FF0000"/>
                </a:solidFill>
                <a:latin typeface="Comic Sans MS" pitchFamily="66" charset="0"/>
              </a:rPr>
              <a:t>sarımsak</a:t>
            </a:r>
            <a:r>
              <a:rPr lang="tr-TR" sz="2800" smtClean="0">
                <a:latin typeface="Comic Sans MS" pitchFamily="66" charset="0"/>
              </a:rPr>
              <a:t> ve/veya 1 </a:t>
            </a:r>
            <a:r>
              <a:rPr lang="tr-TR" sz="2800" smtClean="0">
                <a:solidFill>
                  <a:srgbClr val="FF0000"/>
                </a:solidFill>
                <a:latin typeface="Comic Sans MS" pitchFamily="66" charset="0"/>
              </a:rPr>
              <a:t>baş</a:t>
            </a:r>
            <a:r>
              <a:rPr lang="tr-TR" sz="2800" smtClean="0">
                <a:latin typeface="Comic Sans MS" pitchFamily="66" charset="0"/>
              </a:rPr>
              <a:t> kuru soğan tüketin.</a:t>
            </a:r>
          </a:p>
          <a:p>
            <a:pPr eaLnBrk="1" hangingPunct="1">
              <a:lnSpc>
                <a:spcPct val="90000"/>
              </a:lnSpc>
            </a:pPr>
            <a:endParaRPr lang="tr-TR" sz="28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smtClean="0">
                <a:latin typeface="Comic Sans MS" pitchFamily="66" charset="0"/>
              </a:rPr>
              <a:t>Günde 1 tatlı kaşığı </a:t>
            </a:r>
            <a:r>
              <a:rPr lang="tr-TR" sz="2800" smtClean="0">
                <a:solidFill>
                  <a:srgbClr val="FF0000"/>
                </a:solidFill>
                <a:latin typeface="Comic Sans MS" pitchFamily="66" charset="0"/>
              </a:rPr>
              <a:t>zerdeçal</a:t>
            </a:r>
            <a:r>
              <a:rPr lang="tr-TR" sz="2800" smtClean="0">
                <a:latin typeface="Comic Sans MS" pitchFamily="66" charset="0"/>
              </a:rPr>
              <a:t> tozu tüketin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sz="28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smtClean="0">
                <a:solidFill>
                  <a:srgbClr val="FF0000"/>
                </a:solidFill>
                <a:latin typeface="Comic Sans MS" pitchFamily="66" charset="0"/>
              </a:rPr>
              <a:t>Yeşil ve siyah çay</a:t>
            </a:r>
            <a:r>
              <a:rPr lang="tr-TR" sz="2800" smtClean="0">
                <a:latin typeface="Comic Sans MS" pitchFamily="66" charset="0"/>
              </a:rPr>
              <a:t> tüketin (şekersiz!)</a:t>
            </a:r>
            <a:endParaRPr lang="en-US" sz="2800" smtClean="0">
              <a:latin typeface="Comic Sans MS" pitchFamily="66" charset="0"/>
            </a:endParaRPr>
          </a:p>
        </p:txBody>
      </p:sp>
      <p:sp>
        <p:nvSpPr>
          <p:cNvPr id="18227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 sz="4000" smtClean="0">
                <a:solidFill>
                  <a:srgbClr val="0000FF"/>
                </a:solidFill>
                <a:latin typeface="Comic Sans MS" pitchFamily="66" charset="0"/>
              </a:rPr>
              <a:t>Kanserden korunmanın yolları III</a:t>
            </a:r>
          </a:p>
        </p:txBody>
      </p:sp>
    </p:spTree>
    <p:extLst>
      <p:ext uri="{BB962C8B-B14F-4D97-AF65-F5344CB8AC3E}">
        <p14:creationId xmlns:p14="http://schemas.microsoft.com/office/powerpoint/2010/main" val="391713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4000" smtClean="0">
                <a:solidFill>
                  <a:srgbClr val="0000FF"/>
                </a:solidFill>
                <a:latin typeface="Comic Sans MS" pitchFamily="66" charset="0"/>
              </a:rPr>
              <a:t>Kanserden korunmanın yolları IV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513" cy="4924425"/>
          </a:xfrm>
        </p:spPr>
        <p:txBody>
          <a:bodyPr/>
          <a:lstStyle/>
          <a:p>
            <a:pPr eaLnBrk="1" hangingPunct="1"/>
            <a:r>
              <a:rPr lang="tr-TR" sz="2800" smtClean="0">
                <a:solidFill>
                  <a:srgbClr val="FF0000"/>
                </a:solidFill>
                <a:latin typeface="Comic Sans MS" pitchFamily="66" charset="0"/>
              </a:rPr>
              <a:t>Stres</a:t>
            </a:r>
            <a:r>
              <a:rPr lang="tr-TR" sz="2800" smtClean="0">
                <a:latin typeface="Comic Sans MS" pitchFamily="66" charset="0"/>
              </a:rPr>
              <a:t>lerden uzak durun</a:t>
            </a:r>
          </a:p>
          <a:p>
            <a:pPr eaLnBrk="1" hangingPunct="1"/>
            <a:endParaRPr lang="tr-TR" sz="2800" smtClean="0">
              <a:latin typeface="Comic Sans MS" pitchFamily="66" charset="0"/>
            </a:endParaRPr>
          </a:p>
          <a:p>
            <a:pPr eaLnBrk="1" hangingPunct="1"/>
            <a:r>
              <a:rPr lang="tr-TR" sz="2800" smtClean="0">
                <a:latin typeface="Comic Sans MS" pitchFamily="66" charset="0"/>
              </a:rPr>
              <a:t>İyi </a:t>
            </a:r>
            <a:r>
              <a:rPr lang="tr-TR" sz="2800" smtClean="0">
                <a:solidFill>
                  <a:srgbClr val="FF0000"/>
                </a:solidFill>
                <a:latin typeface="Comic Sans MS" pitchFamily="66" charset="0"/>
              </a:rPr>
              <a:t>uyu</a:t>
            </a:r>
            <a:r>
              <a:rPr lang="tr-TR" sz="2800" smtClean="0">
                <a:latin typeface="Comic Sans MS" pitchFamily="66" charset="0"/>
              </a:rPr>
              <a:t>yun.</a:t>
            </a:r>
          </a:p>
          <a:p>
            <a:pPr eaLnBrk="1" hangingPunct="1"/>
            <a:endParaRPr lang="tr-TR" sz="2800" smtClean="0">
              <a:latin typeface="Comic Sans MS" pitchFamily="66" charset="0"/>
            </a:endParaRPr>
          </a:p>
          <a:p>
            <a:pPr eaLnBrk="1" hangingPunct="1"/>
            <a:r>
              <a:rPr lang="tr-TR" sz="2800" smtClean="0">
                <a:latin typeface="Comic Sans MS" pitchFamily="66" charset="0"/>
              </a:rPr>
              <a:t>Çevresel </a:t>
            </a:r>
            <a:r>
              <a:rPr lang="tr-TR" sz="2800" smtClean="0">
                <a:solidFill>
                  <a:srgbClr val="FF0000"/>
                </a:solidFill>
                <a:latin typeface="Comic Sans MS" pitchFamily="66" charset="0"/>
              </a:rPr>
              <a:t>toksinler</a:t>
            </a:r>
            <a:r>
              <a:rPr lang="tr-TR" sz="2800" smtClean="0">
                <a:latin typeface="Comic Sans MS" pitchFamily="66" charset="0"/>
              </a:rPr>
              <a:t>den ve </a:t>
            </a:r>
            <a:r>
              <a:rPr lang="tr-TR" sz="2800" smtClean="0">
                <a:solidFill>
                  <a:srgbClr val="FF0000"/>
                </a:solidFill>
                <a:latin typeface="Comic Sans MS" pitchFamily="66" charset="0"/>
              </a:rPr>
              <a:t>sigara</a:t>
            </a:r>
            <a:r>
              <a:rPr lang="tr-TR" sz="2800" smtClean="0">
                <a:latin typeface="Comic Sans MS" pitchFamily="66" charset="0"/>
              </a:rPr>
              <a:t>dan uzak durun.</a:t>
            </a:r>
          </a:p>
          <a:p>
            <a:pPr eaLnBrk="1" hangingPunct="1"/>
            <a:endParaRPr lang="tr-TR" sz="2800" smtClean="0">
              <a:latin typeface="Comic Sans MS" pitchFamily="66" charset="0"/>
            </a:endParaRPr>
          </a:p>
          <a:p>
            <a:pPr eaLnBrk="1" hangingPunct="1"/>
            <a:r>
              <a:rPr lang="tr-TR" sz="2800" smtClean="0">
                <a:latin typeface="Comic Sans MS" pitchFamily="66" charset="0"/>
              </a:rPr>
              <a:t>Yeteri derecede </a:t>
            </a:r>
            <a:r>
              <a:rPr lang="tr-TR" sz="2800" smtClean="0">
                <a:solidFill>
                  <a:srgbClr val="FF0000"/>
                </a:solidFill>
                <a:latin typeface="Comic Sans MS" pitchFamily="66" charset="0"/>
              </a:rPr>
              <a:t>egzersiz</a:t>
            </a:r>
            <a:r>
              <a:rPr lang="tr-TR" sz="2800" smtClean="0">
                <a:latin typeface="Comic Sans MS" pitchFamily="66" charset="0"/>
              </a:rPr>
              <a:t> yapın</a:t>
            </a:r>
          </a:p>
          <a:p>
            <a:pPr eaLnBrk="1" hangingPunct="1">
              <a:buFontTx/>
              <a:buNone/>
            </a:pPr>
            <a:r>
              <a:rPr lang="tr-TR" sz="2800" smtClean="0">
                <a:latin typeface="Comic Sans MS" pitchFamily="66" charset="0"/>
              </a:rPr>
              <a:t> </a:t>
            </a:r>
          </a:p>
          <a:p>
            <a:pPr eaLnBrk="1" hangingPunct="1"/>
            <a:r>
              <a:rPr lang="tr-TR" sz="2800" smtClean="0">
                <a:latin typeface="Comic Sans MS" pitchFamily="66" charset="0"/>
              </a:rPr>
              <a:t>Aşırı </a:t>
            </a:r>
            <a:r>
              <a:rPr lang="tr-TR" sz="2800" smtClean="0">
                <a:solidFill>
                  <a:srgbClr val="FF0000"/>
                </a:solidFill>
                <a:latin typeface="Comic Sans MS" pitchFamily="66" charset="0"/>
              </a:rPr>
              <a:t>alkol </a:t>
            </a:r>
            <a:r>
              <a:rPr lang="tr-TR" sz="2800" smtClean="0">
                <a:latin typeface="Comic Sans MS" pitchFamily="66" charset="0"/>
              </a:rPr>
              <a:t>kullanmayın</a:t>
            </a:r>
          </a:p>
          <a:p>
            <a:pPr eaLnBrk="1" hangingPunct="1"/>
            <a:endParaRPr lang="tr-TR" sz="280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17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000" smtClean="0">
                <a:latin typeface="Comic Sans MS" pitchFamily="66" charset="0"/>
              </a:rPr>
              <a:t>Yiyeceklerinizin büyük bir bölümünü </a:t>
            </a:r>
            <a:r>
              <a:rPr lang="tr-TR" sz="2000" smtClean="0">
                <a:solidFill>
                  <a:srgbClr val="FF0000"/>
                </a:solidFill>
                <a:latin typeface="Comic Sans MS" pitchFamily="66" charset="0"/>
              </a:rPr>
              <a:t>çiğ</a:t>
            </a:r>
            <a:r>
              <a:rPr lang="tr-TR" sz="2000" smtClean="0">
                <a:latin typeface="Comic Sans MS" pitchFamily="66" charset="0"/>
              </a:rPr>
              <a:t> olarak tüketin. Eğer pişirecekseniz </a:t>
            </a:r>
            <a:r>
              <a:rPr lang="tr-TR" sz="2000" smtClean="0">
                <a:solidFill>
                  <a:srgbClr val="FF0000"/>
                </a:solidFill>
                <a:latin typeface="Comic Sans MS" pitchFamily="66" charset="0"/>
              </a:rPr>
              <a:t>yavaş pişirme</a:t>
            </a:r>
            <a:r>
              <a:rPr lang="tr-TR" sz="2000" smtClean="0">
                <a:latin typeface="Comic Sans MS" pitchFamily="66" charset="0"/>
              </a:rPr>
              <a:t> şekillerini (buğulama, güveç vb) tercih edin.</a:t>
            </a:r>
          </a:p>
          <a:p>
            <a:pPr eaLnBrk="1" hangingPunct="1">
              <a:lnSpc>
                <a:spcPct val="80000"/>
              </a:lnSpc>
            </a:pPr>
            <a:endParaRPr lang="tr-TR" sz="20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000" smtClean="0">
                <a:solidFill>
                  <a:srgbClr val="FF0000"/>
                </a:solidFill>
                <a:latin typeface="Comic Sans MS" pitchFamily="66" charset="0"/>
              </a:rPr>
              <a:t>Teflon, aluminyum </a:t>
            </a:r>
            <a:r>
              <a:rPr lang="tr-TR" sz="2000" smtClean="0">
                <a:latin typeface="Comic Sans MS" pitchFamily="66" charset="0"/>
              </a:rPr>
              <a:t>ve</a:t>
            </a:r>
            <a:r>
              <a:rPr lang="tr-TR" sz="2000" smtClean="0">
                <a:solidFill>
                  <a:srgbClr val="FF0000"/>
                </a:solidFill>
                <a:latin typeface="Comic Sans MS" pitchFamily="66" charset="0"/>
              </a:rPr>
              <a:t> kalaysız bakır</a:t>
            </a:r>
            <a:r>
              <a:rPr lang="tr-TR" sz="2000" smtClean="0">
                <a:latin typeface="Comic Sans MS" pitchFamily="66" charset="0"/>
              </a:rPr>
              <a:t> kaplar kullanmayın. </a:t>
            </a:r>
          </a:p>
          <a:p>
            <a:pPr eaLnBrk="1" hangingPunct="1">
              <a:lnSpc>
                <a:spcPct val="80000"/>
              </a:lnSpc>
            </a:pPr>
            <a:endParaRPr lang="tr-TR" sz="20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000" smtClean="0">
                <a:latin typeface="Comic Sans MS" pitchFamily="66" charset="0"/>
              </a:rPr>
              <a:t>Sıcak yemeklerin </a:t>
            </a:r>
            <a:r>
              <a:rPr lang="tr-TR" sz="2000" smtClean="0">
                <a:solidFill>
                  <a:srgbClr val="FF0000"/>
                </a:solidFill>
                <a:latin typeface="Comic Sans MS" pitchFamily="66" charset="0"/>
              </a:rPr>
              <a:t>alüminyum folyo</a:t>
            </a:r>
            <a:r>
              <a:rPr lang="tr-TR" sz="2000" smtClean="0">
                <a:latin typeface="Comic Sans MS" pitchFamily="66" charset="0"/>
              </a:rPr>
              <a:t> ve streç ile temas etmesine izin vermeyin.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sz="20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000" smtClean="0">
                <a:solidFill>
                  <a:srgbClr val="FF0000"/>
                </a:solidFill>
                <a:latin typeface="Comic Sans MS" pitchFamily="66" charset="0"/>
              </a:rPr>
              <a:t>Kızartma</a:t>
            </a:r>
            <a:r>
              <a:rPr lang="tr-TR" sz="2000" smtClean="0">
                <a:latin typeface="Comic Sans MS" pitchFamily="66" charset="0"/>
              </a:rPr>
              <a:t>lardan ve </a:t>
            </a:r>
            <a:r>
              <a:rPr lang="tr-TR" sz="2000" smtClean="0">
                <a:solidFill>
                  <a:srgbClr val="FF0000"/>
                </a:solidFill>
                <a:latin typeface="Comic Sans MS" pitchFamily="66" charset="0"/>
              </a:rPr>
              <a:t>tütsü</a:t>
            </a:r>
            <a:r>
              <a:rPr lang="tr-TR" sz="2000" smtClean="0">
                <a:latin typeface="Comic Sans MS" pitchFamily="66" charset="0"/>
              </a:rPr>
              <a:t>lerden mümkün olduğunca kaçının. </a:t>
            </a:r>
          </a:p>
          <a:p>
            <a:pPr eaLnBrk="1" hangingPunct="1">
              <a:lnSpc>
                <a:spcPct val="80000"/>
              </a:lnSpc>
            </a:pPr>
            <a:endParaRPr lang="tr-TR" sz="20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000" smtClean="0">
                <a:solidFill>
                  <a:srgbClr val="FF0000"/>
                </a:solidFill>
                <a:latin typeface="Comic Sans MS" pitchFamily="66" charset="0"/>
              </a:rPr>
              <a:t>Mikrodalga</a:t>
            </a:r>
            <a:r>
              <a:rPr lang="tr-TR" sz="2000" smtClean="0">
                <a:latin typeface="Comic Sans MS" pitchFamily="66" charset="0"/>
              </a:rPr>
              <a:t> fırın yerine </a:t>
            </a:r>
            <a:r>
              <a:rPr lang="tr-TR" sz="2000" smtClean="0">
                <a:solidFill>
                  <a:srgbClr val="FF0000"/>
                </a:solidFill>
                <a:latin typeface="Comic Sans MS" pitchFamily="66" charset="0"/>
              </a:rPr>
              <a:t>turbo</a:t>
            </a:r>
            <a:r>
              <a:rPr lang="tr-TR" sz="2000" smtClean="0">
                <a:latin typeface="Comic Sans MS" pitchFamily="66" charset="0"/>
              </a:rPr>
              <a:t> fırın kullanın. </a:t>
            </a:r>
          </a:p>
          <a:p>
            <a:pPr eaLnBrk="1" hangingPunct="1">
              <a:lnSpc>
                <a:spcPct val="80000"/>
              </a:lnSpc>
            </a:pPr>
            <a:endParaRPr lang="tr-TR" sz="20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000" smtClean="0">
                <a:latin typeface="Comic Sans MS" pitchFamily="66" charset="0"/>
              </a:rPr>
              <a:t>Çocuklarınıza </a:t>
            </a:r>
            <a:r>
              <a:rPr lang="tr-TR" sz="2000" smtClean="0">
                <a:solidFill>
                  <a:srgbClr val="FF0000"/>
                </a:solidFill>
                <a:latin typeface="Comic Sans MS" pitchFamily="66" charset="0"/>
              </a:rPr>
              <a:t>flor</a:t>
            </a:r>
            <a:r>
              <a:rPr lang="tr-TR" sz="2000" smtClean="0">
                <a:latin typeface="Comic Sans MS" pitchFamily="66" charset="0"/>
              </a:rPr>
              <a:t> tableti vermeyin ve eğer yutacaklarsa florlu macun kullandırtmayın. </a:t>
            </a:r>
            <a:endParaRPr lang="en-US" sz="2000" smtClean="0">
              <a:latin typeface="Comic Sans MS" pitchFamily="66" charset="0"/>
            </a:endParaRPr>
          </a:p>
        </p:txBody>
      </p:sp>
      <p:sp>
        <p:nvSpPr>
          <p:cNvPr id="18432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 sz="4000" smtClean="0">
                <a:solidFill>
                  <a:srgbClr val="0000FF"/>
                </a:solidFill>
                <a:latin typeface="Comic Sans MS" pitchFamily="66" charset="0"/>
              </a:rPr>
              <a:t>Kanserden korunmanın yolları V</a:t>
            </a:r>
          </a:p>
        </p:txBody>
      </p:sp>
    </p:spTree>
    <p:extLst>
      <p:ext uri="{BB962C8B-B14F-4D97-AF65-F5344CB8AC3E}">
        <p14:creationId xmlns:p14="http://schemas.microsoft.com/office/powerpoint/2010/main" val="427190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smtClean="0">
                <a:solidFill>
                  <a:srgbClr val="3333FF"/>
                </a:solidFill>
                <a:latin typeface="Comic Sans MS" pitchFamily="66" charset="0"/>
              </a:rPr>
              <a:t>Kanser, romatizma ve çeşitli kronik hastalıkların önlenmesi ya da tedavisinde faydalı olabilen bir baharat karışımı</a:t>
            </a:r>
            <a:endParaRPr lang="tr-TR" sz="3200" dirty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988840"/>
            <a:ext cx="8147248" cy="4137323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>
                <a:latin typeface="Comic Sans MS" pitchFamily="66" charset="0"/>
              </a:rPr>
              <a:t>1 kase </a:t>
            </a:r>
            <a:r>
              <a:rPr lang="tr-TR" dirty="0">
                <a:latin typeface="Comic Sans MS" pitchFamily="66" charset="0"/>
              </a:rPr>
              <a:t>kadar ev </a:t>
            </a:r>
            <a:r>
              <a:rPr lang="tr-TR" dirty="0" smtClean="0">
                <a:latin typeface="Comic Sans MS" pitchFamily="66" charset="0"/>
              </a:rPr>
              <a:t>yoğurdu </a:t>
            </a:r>
            <a:r>
              <a:rPr lang="tr-TR" dirty="0" smtClean="0">
                <a:latin typeface="Comic Sans MS" pitchFamily="66" charset="0"/>
              </a:rPr>
              <a:t>(</a:t>
            </a:r>
            <a:r>
              <a:rPr lang="tr-TR" dirty="0" smtClean="0">
                <a:latin typeface="Comic Sans MS" pitchFamily="66" charset="0"/>
              </a:rPr>
              <a:t>içine)</a:t>
            </a:r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1 çorba kaşığı çekilmiş keten tohumu</a:t>
            </a:r>
          </a:p>
          <a:p>
            <a:r>
              <a:rPr lang="tr-TR" dirty="0" smtClean="0">
                <a:latin typeface="Comic Sans MS" pitchFamily="66" charset="0"/>
              </a:rPr>
              <a:t>1 çay kaşığı </a:t>
            </a:r>
            <a:r>
              <a:rPr lang="tr-TR" dirty="0">
                <a:latin typeface="Comic Sans MS" pitchFamily="66" charset="0"/>
              </a:rPr>
              <a:t>çekilmiş kara </a:t>
            </a:r>
            <a:r>
              <a:rPr lang="tr-TR" dirty="0" smtClean="0">
                <a:latin typeface="Comic Sans MS" pitchFamily="66" charset="0"/>
              </a:rPr>
              <a:t>üzüm </a:t>
            </a:r>
            <a:r>
              <a:rPr lang="tr-TR" dirty="0">
                <a:latin typeface="Comic Sans MS" pitchFamily="66" charset="0"/>
              </a:rPr>
              <a:t>çekirdeği </a:t>
            </a:r>
          </a:p>
          <a:p>
            <a:r>
              <a:rPr lang="tr-TR" dirty="0">
                <a:latin typeface="Comic Sans MS" pitchFamily="66" charset="0"/>
              </a:rPr>
              <a:t>1 </a:t>
            </a:r>
            <a:r>
              <a:rPr lang="tr-TR" dirty="0" smtClean="0">
                <a:latin typeface="Comic Sans MS" pitchFamily="66" charset="0"/>
              </a:rPr>
              <a:t>çay kaşığı </a:t>
            </a:r>
            <a:r>
              <a:rPr lang="tr-TR" dirty="0">
                <a:latin typeface="Comic Sans MS" pitchFamily="66" charset="0"/>
              </a:rPr>
              <a:t>çekilmiş ısırgan otu tohumu</a:t>
            </a:r>
          </a:p>
          <a:p>
            <a:r>
              <a:rPr lang="tr-TR" dirty="0">
                <a:latin typeface="Comic Sans MS" pitchFamily="66" charset="0"/>
              </a:rPr>
              <a:t>1 </a:t>
            </a:r>
            <a:r>
              <a:rPr lang="tr-TR" dirty="0" smtClean="0">
                <a:latin typeface="Comic Sans MS" pitchFamily="66" charset="0"/>
              </a:rPr>
              <a:t>çay kaşığı </a:t>
            </a:r>
            <a:r>
              <a:rPr lang="tr-TR" dirty="0">
                <a:latin typeface="Comic Sans MS" pitchFamily="66" charset="0"/>
              </a:rPr>
              <a:t>zencefil</a:t>
            </a:r>
          </a:p>
          <a:p>
            <a:r>
              <a:rPr lang="tr-TR" dirty="0">
                <a:latin typeface="Comic Sans MS" pitchFamily="66" charset="0"/>
              </a:rPr>
              <a:t>1 </a:t>
            </a:r>
            <a:r>
              <a:rPr lang="tr-TR" dirty="0" smtClean="0">
                <a:latin typeface="Comic Sans MS" pitchFamily="66" charset="0"/>
              </a:rPr>
              <a:t>çay kaşığı </a:t>
            </a:r>
            <a:r>
              <a:rPr lang="tr-TR" dirty="0">
                <a:latin typeface="Comic Sans MS" pitchFamily="66" charset="0"/>
              </a:rPr>
              <a:t>tarçın</a:t>
            </a:r>
          </a:p>
          <a:p>
            <a:r>
              <a:rPr lang="tr-TR" dirty="0">
                <a:latin typeface="Comic Sans MS" pitchFamily="66" charset="0"/>
              </a:rPr>
              <a:t>1 </a:t>
            </a:r>
            <a:r>
              <a:rPr lang="tr-TR" dirty="0" smtClean="0">
                <a:latin typeface="Comic Sans MS" pitchFamily="66" charset="0"/>
              </a:rPr>
              <a:t>çay kaşığı </a:t>
            </a:r>
            <a:r>
              <a:rPr lang="tr-TR" dirty="0">
                <a:latin typeface="Comic Sans MS" pitchFamily="66" charset="0"/>
              </a:rPr>
              <a:t>çörek </a:t>
            </a:r>
            <a:r>
              <a:rPr lang="tr-TR" dirty="0" smtClean="0">
                <a:latin typeface="Comic Sans MS" pitchFamily="66" charset="0"/>
              </a:rPr>
              <a:t>otu</a:t>
            </a:r>
          </a:p>
          <a:p>
            <a:r>
              <a:rPr lang="tr-TR" dirty="0">
                <a:latin typeface="Comic Sans MS" pitchFamily="66" charset="0"/>
              </a:rPr>
              <a:t>2 diş ezilmiş sarımsak</a:t>
            </a:r>
          </a:p>
          <a:p>
            <a:r>
              <a:rPr lang="tr-TR" dirty="0">
                <a:latin typeface="Comic Sans MS" pitchFamily="66" charset="0"/>
              </a:rPr>
              <a:t>Z</a:t>
            </a:r>
            <a:r>
              <a:rPr lang="tr-TR" dirty="0" smtClean="0">
                <a:latin typeface="Comic Sans MS" pitchFamily="66" charset="0"/>
              </a:rPr>
              <a:t>erdeçal karışımı*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39552" y="6021288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omic Sans MS" pitchFamily="66" charset="0"/>
              </a:rPr>
              <a:t>* </a:t>
            </a:r>
            <a:r>
              <a:rPr lang="en-US" dirty="0" smtClean="0">
                <a:latin typeface="Comic Sans MS" pitchFamily="66" charset="0"/>
              </a:rPr>
              <a:t>1 </a:t>
            </a:r>
            <a:r>
              <a:rPr lang="en-US" dirty="0" err="1">
                <a:latin typeface="Comic Sans MS" pitchFamily="66" charset="0"/>
              </a:rPr>
              <a:t>tatlı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kaşığı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zerdeçal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tozu</a:t>
            </a:r>
            <a:r>
              <a:rPr lang="en-US" dirty="0">
                <a:latin typeface="Comic Sans MS" pitchFamily="66" charset="0"/>
              </a:rPr>
              <a:t> 1-2 </a:t>
            </a:r>
            <a:r>
              <a:rPr lang="en-US" dirty="0" err="1">
                <a:latin typeface="Comic Sans MS" pitchFamily="66" charset="0"/>
              </a:rPr>
              <a:t>yumurta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sarısı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ve</a:t>
            </a:r>
            <a:r>
              <a:rPr lang="en-US" dirty="0">
                <a:latin typeface="Comic Sans MS" pitchFamily="66" charset="0"/>
              </a:rPr>
              <a:t> 1 </a:t>
            </a:r>
            <a:r>
              <a:rPr lang="en-US" dirty="0" err="1">
                <a:latin typeface="Comic Sans MS" pitchFamily="66" charset="0"/>
              </a:rPr>
              <a:t>tatlı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kaşığı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tr-TR" dirty="0" smtClean="0">
                <a:latin typeface="Comic Sans MS" pitchFamily="66" charset="0"/>
              </a:rPr>
              <a:t>sızma </a:t>
            </a:r>
            <a:r>
              <a:rPr lang="en-US" dirty="0" err="1" smtClean="0">
                <a:latin typeface="Comic Sans MS" pitchFamily="66" charset="0"/>
              </a:rPr>
              <a:t>zeytinyağı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ile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karıştırılır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ve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blendırla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çevrilir</a:t>
            </a:r>
            <a:r>
              <a:rPr lang="en-US" dirty="0">
                <a:latin typeface="Comic Sans MS" pitchFamily="66" charset="0"/>
              </a:rPr>
              <a:t>.</a:t>
            </a:r>
            <a:endParaRPr lang="tr-TR" dirty="0">
              <a:latin typeface="Comic Sans MS" pitchFamily="66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851561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tr-TR" sz="4000" smtClean="0">
              <a:solidFill>
                <a:srgbClr val="0000FF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r>
              <a:rPr lang="tr-TR" sz="4000" smtClean="0">
                <a:solidFill>
                  <a:srgbClr val="0000FF"/>
                </a:solidFill>
                <a:latin typeface="Comic Sans MS" pitchFamily="66" charset="0"/>
              </a:rPr>
              <a:t>Aldığın besin ilacın olsun, aldığın ilaç besinin olsun." </a:t>
            </a:r>
          </a:p>
          <a:p>
            <a:pPr algn="ctr" eaLnBrk="1" hangingPunct="1">
              <a:buFontTx/>
              <a:buNone/>
            </a:pPr>
            <a:r>
              <a:rPr lang="tr-TR" sz="4000" smtClean="0">
                <a:solidFill>
                  <a:srgbClr val="0000FF"/>
                </a:solidFill>
                <a:latin typeface="Comic Sans MS" pitchFamily="66" charset="0"/>
              </a:rPr>
              <a:t>Hipokrat </a:t>
            </a:r>
          </a:p>
        </p:txBody>
      </p:sp>
      <p:pic>
        <p:nvPicPr>
          <p:cNvPr id="185347" name="Picture 4" descr="20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2565400"/>
            <a:ext cx="3286125" cy="2524125"/>
          </a:xfrm>
          <a:noFill/>
        </p:spPr>
      </p:pic>
    </p:spTree>
    <p:extLst>
      <p:ext uri="{BB962C8B-B14F-4D97-AF65-F5344CB8AC3E}">
        <p14:creationId xmlns:p14="http://schemas.microsoft.com/office/powerpoint/2010/main" val="209304537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643063"/>
            <a:ext cx="6221412" cy="466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4546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>
                <a:solidFill>
                  <a:srgbClr val="0000FF"/>
                </a:solidFill>
                <a:latin typeface="Comic Sans MS" pitchFamily="66" charset="0"/>
              </a:rPr>
              <a:t>Türkiye’de Kanser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Comic Sans MS" pitchFamily="66" charset="0"/>
              </a:rPr>
              <a:t>Türkiye İstatistik Kurumu'nun 2003 yılı verileri, ölüm nedeni olarak, kalp krizi, kalp yetersizliği, hipertansiyon gibi </a:t>
            </a:r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kardiyovasküler</a:t>
            </a:r>
            <a:r>
              <a:rPr lang="tr-TR" sz="2400" smtClean="0">
                <a:latin typeface="Comic Sans MS" pitchFamily="66" charset="0"/>
              </a:rPr>
              <a:t> hastalıkların </a:t>
            </a:r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yüzde 42</a:t>
            </a:r>
            <a:r>
              <a:rPr lang="tr-TR" sz="2400" smtClean="0">
                <a:latin typeface="Comic Sans MS" pitchFamily="66" charset="0"/>
              </a:rPr>
              <a:t> ile ilk sırada, </a:t>
            </a:r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kanser</a:t>
            </a:r>
            <a:r>
              <a:rPr lang="tr-TR" sz="2400" smtClean="0">
                <a:latin typeface="Comic Sans MS" pitchFamily="66" charset="0"/>
              </a:rPr>
              <a:t>in ise </a:t>
            </a:r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yüzde</a:t>
            </a:r>
            <a:r>
              <a:rPr lang="tr-TR" sz="2400" smtClean="0">
                <a:latin typeface="Comic Sans MS" pitchFamily="66" charset="0"/>
              </a:rPr>
              <a:t> </a:t>
            </a:r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12.9</a:t>
            </a:r>
            <a:r>
              <a:rPr lang="tr-TR" sz="2400" smtClean="0">
                <a:latin typeface="Comic Sans MS" pitchFamily="66" charset="0"/>
              </a:rPr>
              <a:t> ile ikinci sırada geldiğini gösteriyor. </a:t>
            </a:r>
          </a:p>
          <a:p>
            <a:pPr eaLnBrk="1" hangingPunct="1">
              <a:lnSpc>
                <a:spcPct val="80000"/>
              </a:lnSpc>
            </a:pPr>
            <a:endParaRPr lang="tr-TR" sz="24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Comic Sans MS" pitchFamily="66" charset="0"/>
              </a:rPr>
              <a:t>Ankara Ticaret Odası'nın (ATO) Türk Kanser Araştırma ve Savaş Kurumu ve Hacettepe Üniversitesi Onkoloji Enstitüsü ile birlikte hazırladığı "</a:t>
            </a:r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Kanser Yükü 2006</a:t>
            </a:r>
            <a:r>
              <a:rPr lang="tr-TR" sz="2400" smtClean="0">
                <a:latin typeface="Comic Sans MS" pitchFamily="66" charset="0"/>
              </a:rPr>
              <a:t>" raporuna göre, her yıl dünyada 11 milyon, Türkiye'de ise </a:t>
            </a:r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150 bin kişi</a:t>
            </a:r>
            <a:r>
              <a:rPr lang="tr-TR" sz="2400" smtClean="0">
                <a:latin typeface="Comic Sans MS" pitchFamily="66" charset="0"/>
              </a:rPr>
              <a:t> kansere yakalanmaktadır.</a:t>
            </a:r>
          </a:p>
          <a:p>
            <a:pPr eaLnBrk="1" hangingPunct="1">
              <a:lnSpc>
                <a:spcPct val="80000"/>
              </a:lnSpc>
            </a:pPr>
            <a:endParaRPr lang="tr-TR" sz="24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Comic Sans MS" pitchFamily="66" charset="0"/>
              </a:rPr>
              <a:t>2020 yılında bu rakamlar yaklaşık </a:t>
            </a:r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yüzde 50 oranında artış</a:t>
            </a:r>
            <a:r>
              <a:rPr lang="tr-TR" sz="2400" smtClean="0">
                <a:latin typeface="Comic Sans MS" pitchFamily="66" charset="0"/>
              </a:rPr>
              <a:t> gösterecek. 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95288" y="6165850"/>
            <a:ext cx="82804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r-TR" sz="1000">
                <a:solidFill>
                  <a:srgbClr val="0000FF"/>
                </a:solidFill>
              </a:rPr>
              <a:t>Uluslararası Kanser Araştırma Merkezi'nin Türkiye ile ilgili 2002 yılı verileri</a:t>
            </a:r>
          </a:p>
          <a:p>
            <a:pPr algn="l">
              <a:spcBef>
                <a:spcPct val="50000"/>
              </a:spcBef>
            </a:pPr>
            <a:r>
              <a:rPr lang="tr-TR" sz="1000">
                <a:solidFill>
                  <a:srgbClr val="0000FF"/>
                </a:solidFill>
              </a:rPr>
              <a:t>http://www.atonet.org.tr/yeni/index.php?p=804&amp;l=1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sz="4000" dirty="0" smtClean="0">
                <a:solidFill>
                  <a:srgbClr val="0000FF"/>
                </a:solidFill>
                <a:latin typeface="Comic Sans MS" pitchFamily="66" charset="0"/>
              </a:rPr>
              <a:t>Türkiye’de kanserden ölüm dağılımı</a:t>
            </a:r>
          </a:p>
        </p:txBody>
      </p:sp>
      <p:graphicFrame>
        <p:nvGraphicFramePr>
          <p:cNvPr id="533542" name="Group 3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049715"/>
              </p:ext>
            </p:extLst>
          </p:nvPr>
        </p:nvGraphicFramePr>
        <p:xfrm>
          <a:off x="457200" y="1600200"/>
          <a:ext cx="8435975" cy="4108692"/>
        </p:xfrm>
        <a:graphic>
          <a:graphicData uri="http://schemas.openxmlformats.org/drawingml/2006/table">
            <a:tbl>
              <a:tblPr/>
              <a:tblGrid>
                <a:gridCol w="4005263"/>
                <a:gridCol w="4430712"/>
              </a:tblGrid>
              <a:tr h="518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Erkek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Kadın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0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Akciğer kanseri:%33.8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Mide kanseri:%8.7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Mesane kanseri:%7.8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Bağırsak kanseri:%6.7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Gırtlak kanseri:%5.8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Prostat kanseri:%5.5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Diğerleri: %36.2 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Meme kanseri</a:t>
                      </a: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: </a:t>
                      </a: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%24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Bağırsak kanseri: %9.3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Mide kanseri %6.9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Yumurtalık kanseri:% 5.9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Akciğer kanseri: %5.7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Lösemi: %5.4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Diğerleri: %42.8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26" name="Text Box 35"/>
          <p:cNvSpPr txBox="1">
            <a:spLocks noChangeArrowheads="1"/>
          </p:cNvSpPr>
          <p:nvPr/>
        </p:nvSpPr>
        <p:spPr bwMode="auto">
          <a:xfrm>
            <a:off x="395288" y="5805488"/>
            <a:ext cx="82804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r-TR" sz="1600" dirty="0">
                <a:solidFill>
                  <a:srgbClr val="0000FF"/>
                </a:solidFill>
                <a:latin typeface="Comic Sans MS" pitchFamily="66" charset="0"/>
              </a:rPr>
              <a:t>Uluslararası Kanser Araştırma Merkezi'nin Türkiye ile ilgili 2002 yılı verileri</a:t>
            </a:r>
          </a:p>
          <a:p>
            <a:pPr algn="l">
              <a:spcBef>
                <a:spcPct val="50000"/>
              </a:spcBef>
            </a:pPr>
            <a:r>
              <a:rPr lang="tr-TR" sz="1600" dirty="0">
                <a:solidFill>
                  <a:srgbClr val="0000FF"/>
                </a:solidFill>
                <a:latin typeface="Comic Sans MS" pitchFamily="66" charset="0"/>
              </a:rPr>
              <a:t>http://www.atonet.org.tr/yeni/index.php?p=804&amp;l=1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Türkiye’de meme kanseri</a:t>
            </a:r>
            <a:endParaRPr lang="tr-TR" dirty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tr-TR" dirty="0" smtClean="0">
                <a:latin typeface="Comic Sans MS" pitchFamily="66" charset="0"/>
              </a:rPr>
              <a:t>Türkiye’de </a:t>
            </a:r>
            <a:r>
              <a:rPr lang="tr-TR" dirty="0">
                <a:latin typeface="Comic Sans MS" pitchFamily="66" charset="0"/>
              </a:rPr>
              <a:t>meme kanserine yönelik ilk </a:t>
            </a:r>
            <a:r>
              <a:rPr lang="tr-TR" dirty="0" smtClean="0">
                <a:latin typeface="Comic Sans MS" pitchFamily="66" charset="0"/>
              </a:rPr>
              <a:t>çalışma </a:t>
            </a:r>
            <a:r>
              <a:rPr lang="tr-TR" dirty="0">
                <a:latin typeface="Comic Sans MS" pitchFamily="66" charset="0"/>
              </a:rPr>
              <a:t>1992 yılında </a:t>
            </a:r>
            <a:r>
              <a:rPr lang="tr-TR" dirty="0" smtClean="0">
                <a:latin typeface="Comic Sans MS" pitchFamily="66" charset="0"/>
              </a:rPr>
              <a:t>yapıldı. </a:t>
            </a:r>
            <a:r>
              <a:rPr lang="tr-TR" dirty="0">
                <a:latin typeface="Comic Sans MS" pitchFamily="66" charset="0"/>
              </a:rPr>
              <a:t>B</a:t>
            </a:r>
            <a:r>
              <a:rPr lang="tr-TR" dirty="0" smtClean="0">
                <a:latin typeface="Comic Sans MS" pitchFamily="66" charset="0"/>
              </a:rPr>
              <a:t>u </a:t>
            </a:r>
            <a:r>
              <a:rPr lang="tr-TR" dirty="0">
                <a:latin typeface="Comic Sans MS" pitchFamily="66" charset="0"/>
              </a:rPr>
              <a:t>araştırmada, meme kanseri görülme sıklığının her </a:t>
            </a:r>
            <a:r>
              <a:rPr lang="tr-TR" dirty="0">
                <a:solidFill>
                  <a:srgbClr val="FF0000"/>
                </a:solidFill>
                <a:latin typeface="Comic Sans MS" pitchFamily="66" charset="0"/>
              </a:rPr>
              <a:t>100 bin kadında 24 </a:t>
            </a:r>
            <a:r>
              <a:rPr lang="tr-TR" dirty="0">
                <a:latin typeface="Comic Sans MS" pitchFamily="66" charset="0"/>
              </a:rPr>
              <a:t>olarak </a:t>
            </a:r>
            <a:r>
              <a:rPr lang="tr-TR" dirty="0" smtClean="0">
                <a:latin typeface="Comic Sans MS" pitchFamily="66" charset="0"/>
              </a:rPr>
              <a:t>belirlendi. </a:t>
            </a:r>
          </a:p>
          <a:p>
            <a:endParaRPr lang="tr-TR" dirty="0">
              <a:latin typeface="Comic Sans MS" pitchFamily="66" charset="0"/>
            </a:endParaRPr>
          </a:p>
          <a:p>
            <a:r>
              <a:rPr lang="tr-TR" dirty="0">
                <a:latin typeface="Comic Sans MS" pitchFamily="66" charset="0"/>
              </a:rPr>
              <a:t> </a:t>
            </a:r>
            <a:r>
              <a:rPr lang="tr-TR" dirty="0" smtClean="0">
                <a:latin typeface="Comic Sans MS" pitchFamily="66" charset="0"/>
              </a:rPr>
              <a:t>2006 </a:t>
            </a:r>
            <a:r>
              <a:rPr lang="tr-TR" dirty="0">
                <a:latin typeface="Comic Sans MS" pitchFamily="66" charset="0"/>
              </a:rPr>
              <a:t>yılında Sağlık Bakanlığının yaptığı araştırmada </a:t>
            </a:r>
            <a:r>
              <a:rPr lang="tr-TR" dirty="0" smtClean="0">
                <a:latin typeface="Comic Sans MS" pitchFamily="66" charset="0"/>
              </a:rPr>
              <a:t>bu </a:t>
            </a:r>
            <a:r>
              <a:rPr lang="tr-TR" dirty="0">
                <a:latin typeface="Comic Sans MS" pitchFamily="66" charset="0"/>
              </a:rPr>
              <a:t>oranın </a:t>
            </a:r>
            <a:r>
              <a:rPr lang="tr-TR" dirty="0">
                <a:solidFill>
                  <a:srgbClr val="FF0000"/>
                </a:solidFill>
                <a:latin typeface="Comic Sans MS" pitchFamily="66" charset="0"/>
              </a:rPr>
              <a:t>100 binde 37’</a:t>
            </a:r>
            <a:r>
              <a:rPr lang="tr-TR" dirty="0">
                <a:latin typeface="Comic Sans MS" pitchFamily="66" charset="0"/>
              </a:rPr>
              <a:t>ye </a:t>
            </a:r>
            <a:r>
              <a:rPr lang="tr-TR" dirty="0" smtClean="0">
                <a:latin typeface="Comic Sans MS" pitchFamily="66" charset="0"/>
              </a:rPr>
              <a:t>ulaştı. </a:t>
            </a:r>
          </a:p>
          <a:p>
            <a:endParaRPr lang="tr-TR" dirty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Batı ülkelerinde 1990’lı </a:t>
            </a:r>
            <a:r>
              <a:rPr lang="tr-TR" dirty="0">
                <a:latin typeface="Comic Sans MS" pitchFamily="66" charset="0"/>
              </a:rPr>
              <a:t>yıllarda 100 binde 150 </a:t>
            </a:r>
            <a:r>
              <a:rPr lang="tr-TR" dirty="0" smtClean="0">
                <a:latin typeface="Comic Sans MS" pitchFamily="66" charset="0"/>
              </a:rPr>
              <a:t>civarında olan meme kanseri oranı günümüzde her </a:t>
            </a:r>
            <a:r>
              <a:rPr lang="tr-TR" dirty="0">
                <a:latin typeface="Comic Sans MS" pitchFamily="66" charset="0"/>
              </a:rPr>
              <a:t>100.000 kadının 200-250’sinde görülüyor.</a:t>
            </a:r>
            <a:endParaRPr lang="tr-TR" dirty="0" smtClean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Türkiye’de </a:t>
            </a:r>
            <a:r>
              <a:rPr lang="tr-TR" dirty="0">
                <a:latin typeface="Comic Sans MS" pitchFamily="66" charset="0"/>
              </a:rPr>
              <a:t>her yıl </a:t>
            </a:r>
            <a:r>
              <a:rPr lang="tr-TR" dirty="0">
                <a:solidFill>
                  <a:srgbClr val="FF0000"/>
                </a:solidFill>
                <a:latin typeface="Comic Sans MS" pitchFamily="66" charset="0"/>
              </a:rPr>
              <a:t>30 bin yeni meme kanseri </a:t>
            </a:r>
            <a:r>
              <a:rPr lang="tr-TR" dirty="0">
                <a:latin typeface="Comic Sans MS" pitchFamily="66" charset="0"/>
              </a:rPr>
              <a:t>hastası </a:t>
            </a:r>
            <a:r>
              <a:rPr lang="tr-TR" dirty="0" smtClean="0">
                <a:latin typeface="Comic Sans MS" pitchFamily="66" charset="0"/>
              </a:rPr>
              <a:t>olacağı tahmin ediliyor. </a:t>
            </a:r>
          </a:p>
          <a:p>
            <a:endParaRPr lang="tr-TR" dirty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Meme </a:t>
            </a:r>
            <a:r>
              <a:rPr lang="tr-TR" dirty="0">
                <a:latin typeface="Comic Sans MS" pitchFamily="66" charset="0"/>
              </a:rPr>
              <a:t>kanseri kadınlarda ilk sırada geliyor. Her kanserli 4 kadından birinde meme kanseri görülüyor. Yani, kadınlardaki kanserlerin yüzde 25’i memede yerleşiyor."</a:t>
            </a: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57158" y="6119336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http://saglik.milliyet.com.tr/meme-kanseri-en-cok-hangi-bolgemizde-goruluyor-/</a:t>
            </a:r>
            <a:r>
              <a:rPr lang="tr-TR" sz="1000" dirty="0" smtClean="0">
                <a:solidFill>
                  <a:srgbClr val="3333FF"/>
                </a:solidFill>
                <a:latin typeface="Comic Sans MS" pitchFamily="66" charset="0"/>
              </a:rPr>
              <a:t>kadinsagligi/haberdetay/05.04.2010/1220824/default.htm</a:t>
            </a:r>
          </a:p>
          <a:p>
            <a:r>
              <a:rPr lang="tr-TR" sz="1000" dirty="0" smtClean="0">
                <a:solidFill>
                  <a:srgbClr val="3333FF"/>
                </a:solidFill>
                <a:latin typeface="Comic Sans MS" pitchFamily="66" charset="0"/>
              </a:rPr>
              <a:t>http://www.</a:t>
            </a:r>
            <a:r>
              <a:rPr lang="tr-TR" sz="1000" dirty="0" err="1" smtClean="0">
                <a:solidFill>
                  <a:srgbClr val="3333FF"/>
                </a:solidFill>
                <a:latin typeface="Comic Sans MS" pitchFamily="66" charset="0"/>
              </a:rPr>
              <a:t>academichospital</a:t>
            </a:r>
            <a:r>
              <a:rPr lang="tr-TR" sz="1000" dirty="0" smtClean="0">
                <a:solidFill>
                  <a:srgbClr val="3333FF"/>
                </a:solidFill>
                <a:latin typeface="Comic Sans MS" pitchFamily="66" charset="0"/>
              </a:rPr>
              <a:t>.com.tr/</a:t>
            </a:r>
            <a:r>
              <a:rPr lang="tr-TR" sz="1000" dirty="0" err="1" smtClean="0">
                <a:solidFill>
                  <a:srgbClr val="3333FF"/>
                </a:solidFill>
                <a:latin typeface="Comic Sans MS" pitchFamily="66" charset="0"/>
              </a:rPr>
              <a:t>diger</a:t>
            </a:r>
            <a:r>
              <a:rPr lang="tr-TR" sz="1000" dirty="0" smtClean="0">
                <a:solidFill>
                  <a:srgbClr val="3333FF"/>
                </a:solidFill>
                <a:latin typeface="Comic Sans MS" pitchFamily="66" charset="0"/>
              </a:rPr>
              <a:t>-</a:t>
            </a:r>
            <a:r>
              <a:rPr lang="tr-TR" sz="1000" dirty="0" err="1" smtClean="0">
                <a:solidFill>
                  <a:srgbClr val="3333FF"/>
                </a:solidFill>
                <a:latin typeface="Comic Sans MS" pitchFamily="66" charset="0"/>
              </a:rPr>
              <a:t>girisler</a:t>
            </a:r>
            <a:r>
              <a:rPr lang="tr-TR" sz="1000" dirty="0" smtClean="0">
                <a:solidFill>
                  <a:srgbClr val="3333FF"/>
                </a:solidFill>
                <a:latin typeface="Comic Sans MS" pitchFamily="66" charset="0"/>
              </a:rPr>
              <a:t>/meme-kanseri-</a:t>
            </a:r>
            <a:r>
              <a:rPr lang="tr-TR" sz="1000" dirty="0" err="1" smtClean="0">
                <a:solidFill>
                  <a:srgbClr val="3333FF"/>
                </a:solidFill>
                <a:latin typeface="Comic Sans MS" pitchFamily="66" charset="0"/>
              </a:rPr>
              <a:t>tuerkiye</a:t>
            </a:r>
            <a:r>
              <a:rPr lang="tr-TR" sz="1000" dirty="0" smtClean="0">
                <a:solidFill>
                  <a:srgbClr val="3333FF"/>
                </a:solidFill>
                <a:latin typeface="Comic Sans MS" pitchFamily="66" charset="0"/>
              </a:rPr>
              <a:t>%E2%80%99de-</a:t>
            </a:r>
            <a:r>
              <a:rPr lang="tr-TR" sz="1000" dirty="0" err="1" smtClean="0">
                <a:solidFill>
                  <a:srgbClr val="3333FF"/>
                </a:solidFill>
                <a:latin typeface="Comic Sans MS" pitchFamily="66" charset="0"/>
              </a:rPr>
              <a:t>batidaki</a:t>
            </a:r>
            <a:r>
              <a:rPr lang="tr-TR" sz="1000" dirty="0" smtClean="0">
                <a:solidFill>
                  <a:srgbClr val="3333FF"/>
                </a:solidFill>
                <a:latin typeface="Comic Sans MS" pitchFamily="66" charset="0"/>
              </a:rPr>
              <a:t>-kadar-sik-</a:t>
            </a:r>
            <a:r>
              <a:rPr lang="tr-TR" sz="1000" dirty="0" err="1" smtClean="0">
                <a:solidFill>
                  <a:srgbClr val="3333FF"/>
                </a:solidFill>
                <a:latin typeface="Comic Sans MS" pitchFamily="66" charset="0"/>
              </a:rPr>
              <a:t>degil</a:t>
            </a:r>
            <a:endParaRPr lang="tr-TR" sz="1000" dirty="0" smtClean="0">
              <a:solidFill>
                <a:srgbClr val="3333FF"/>
              </a:solidFill>
              <a:latin typeface="Comic Sans MS" pitchFamily="66" charset="0"/>
            </a:endParaRPr>
          </a:p>
          <a:p>
            <a:endParaRPr lang="tr-TR" sz="1000" dirty="0">
              <a:solidFill>
                <a:srgbClr val="3333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51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>
                <a:solidFill>
                  <a:srgbClr val="6600FF"/>
                </a:solidFill>
                <a:latin typeface="Comic Sans MS" pitchFamily="66" charset="0"/>
              </a:rPr>
              <a:t>Kanser tedavilerinin başarısı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400" smtClean="0">
                <a:latin typeface="Comic Sans MS" pitchFamily="66" charset="0"/>
              </a:rPr>
              <a:t>Bazı kanserlerde tedavide ilerlemeler kaydedilmesine rağmen son 30-40 yıldır, </a:t>
            </a:r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karaciğer, akciğer, pankreas, kemik ve ilerlemiş meme</a:t>
            </a:r>
            <a:r>
              <a:rPr lang="tr-TR" sz="2400" smtClean="0">
                <a:latin typeface="Comic Sans MS" pitchFamily="66" charset="0"/>
              </a:rPr>
              <a:t> kanserinden ölüm oranlarında belirgin bir düzelme olmamıştır.</a:t>
            </a:r>
          </a:p>
          <a:p>
            <a:pPr eaLnBrk="1" hangingPunct="1">
              <a:lnSpc>
                <a:spcPct val="90000"/>
              </a:lnSpc>
            </a:pPr>
            <a:endParaRPr lang="tr-TR" sz="24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Kemo </a:t>
            </a:r>
            <a:r>
              <a:rPr lang="tr-TR" sz="2400" smtClean="0">
                <a:latin typeface="Comic Sans MS" pitchFamily="66" charset="0"/>
              </a:rPr>
              <a:t>ve</a:t>
            </a:r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 radyoterapi</a:t>
            </a:r>
            <a:r>
              <a:rPr lang="tr-TR" sz="2400" smtClean="0">
                <a:latin typeface="Comic Sans MS" pitchFamily="66" charset="0"/>
              </a:rPr>
              <a:t> tümör yükünü azaltmakta fakat, tümörün büyümesinin </a:t>
            </a:r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nedenini ortadan kaldırmamaktadır</a:t>
            </a:r>
            <a:r>
              <a:rPr lang="tr-TR" sz="2400" smtClean="0">
                <a:latin typeface="Comic Sans MS" pitchFamily="66" charset="0"/>
              </a:rPr>
              <a:t>.  </a:t>
            </a:r>
          </a:p>
          <a:p>
            <a:pPr eaLnBrk="1" hangingPunct="1">
              <a:lnSpc>
                <a:spcPct val="90000"/>
              </a:lnSpc>
            </a:pPr>
            <a:endParaRPr lang="tr-TR" sz="24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smtClean="0">
                <a:latin typeface="Comic Sans MS" pitchFamily="66" charset="0"/>
              </a:rPr>
              <a:t>Kaldı ki sağkalım süresi beş yılı aşan hastalarda kemo- ve radyoterapinin komplikasyonu olarak </a:t>
            </a:r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yeni kanserlerin</a:t>
            </a:r>
            <a:r>
              <a:rPr lang="tr-TR" sz="2400" smtClean="0">
                <a:latin typeface="Comic Sans MS" pitchFamily="66" charset="0"/>
              </a:rPr>
              <a:t> ortaya çıkabildiği görülmektedir. </a:t>
            </a:r>
          </a:p>
          <a:p>
            <a:pPr eaLnBrk="1" hangingPunct="1">
              <a:lnSpc>
                <a:spcPct val="90000"/>
              </a:lnSpc>
            </a:pPr>
            <a:endParaRPr lang="tr-TR" sz="2400" smtClean="0">
              <a:latin typeface="Comic Sans MS" pitchFamily="66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39750" y="6353175"/>
            <a:ext cx="806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Quilin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P,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Quilin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N.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Beating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Cancer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with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Nutrition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.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Nurtition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Times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Press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,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Carlsbad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,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sz="4000" b="1" dirty="0" smtClean="0">
                <a:solidFill>
                  <a:srgbClr val="0000FF"/>
                </a:solidFill>
                <a:latin typeface="Comic Sans MS" pitchFamily="66" charset="0"/>
              </a:rPr>
              <a:t>Erken teşhis mi yoksa </a:t>
            </a:r>
            <a:r>
              <a:rPr lang="tr-TR" sz="4000" b="1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tr-TR" sz="4000" b="1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tr-TR" sz="4000" b="1" dirty="0" smtClean="0">
                <a:solidFill>
                  <a:srgbClr val="0000FF"/>
                </a:solidFill>
                <a:latin typeface="Comic Sans MS" pitchFamily="66" charset="0"/>
              </a:rPr>
              <a:t>erken </a:t>
            </a:r>
            <a:r>
              <a:rPr lang="tr-TR" sz="4000" b="1" dirty="0" smtClean="0">
                <a:solidFill>
                  <a:srgbClr val="0000FF"/>
                </a:solidFill>
                <a:latin typeface="Comic Sans MS" pitchFamily="66" charset="0"/>
              </a:rPr>
              <a:t>önleme mi?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tr-TR" dirty="0" smtClean="0">
              <a:latin typeface="Comic Sans MS" pitchFamily="66" charset="0"/>
            </a:endParaRPr>
          </a:p>
          <a:p>
            <a:pPr eaLnBrk="1" hangingPunct="1"/>
            <a:r>
              <a:rPr lang="tr-TR" dirty="0" smtClean="0">
                <a:latin typeface="Comic Sans MS" pitchFamily="66" charset="0"/>
              </a:rPr>
              <a:t>Çok daha etkili olan, fakat rant sağlamayan </a:t>
            </a: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erken önleme</a:t>
            </a:r>
            <a:r>
              <a:rPr lang="tr-TR" dirty="0" smtClean="0">
                <a:latin typeface="Comic Sans MS" pitchFamily="66" charset="0"/>
              </a:rPr>
              <a:t> tedbirlerinin yerini, daha çok para getiren </a:t>
            </a: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erken </a:t>
            </a: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teşhis</a:t>
            </a:r>
            <a:r>
              <a:rPr lang="tr-TR" dirty="0" smtClean="0">
                <a:latin typeface="Comic Sans MS" pitchFamily="66" charset="0"/>
              </a:rPr>
              <a:t> tedbirleri (MR, USG, PET, mamografi, tümör belirteçleri </a:t>
            </a:r>
            <a:r>
              <a:rPr lang="tr-TR" dirty="0" err="1" smtClean="0">
                <a:latin typeface="Comic Sans MS" pitchFamily="66" charset="0"/>
              </a:rPr>
              <a:t>vb</a:t>
            </a:r>
            <a:r>
              <a:rPr lang="tr-TR" dirty="0" smtClean="0">
                <a:latin typeface="Comic Sans MS" pitchFamily="66" charset="0"/>
              </a:rPr>
              <a:t>) almıştır. </a:t>
            </a:r>
            <a:endParaRPr lang="tr-TR" dirty="0" smtClean="0">
              <a:latin typeface="Comic Sans MS" pitchFamily="66" charset="0"/>
            </a:endParaRPr>
          </a:p>
          <a:p>
            <a:pPr eaLnBrk="1" hangingPunct="1"/>
            <a:endParaRPr lang="tr-TR" dirty="0">
              <a:latin typeface="Comic Sans MS" pitchFamily="66" charset="0"/>
            </a:endParaRPr>
          </a:p>
          <a:p>
            <a:pPr eaLnBrk="1" hangingPunct="1"/>
            <a:endParaRPr lang="tr-TR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tr-TR" sz="80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tr-TR" sz="8000" dirty="0" smtClean="0">
                <a:solidFill>
                  <a:srgbClr val="0000FF"/>
                </a:solidFill>
                <a:latin typeface="Comic Sans MS" pitchFamily="66" charset="0"/>
              </a:rPr>
              <a:t>Meme Kanseri nedenleri</a:t>
            </a:r>
          </a:p>
        </p:txBody>
      </p:sp>
    </p:spTree>
    <p:extLst>
      <p:ext uri="{BB962C8B-B14F-4D97-AF65-F5344CB8AC3E}">
        <p14:creationId xmlns:p14="http://schemas.microsoft.com/office/powerpoint/2010/main" val="107598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>
                <a:solidFill>
                  <a:srgbClr val="0000FF"/>
                </a:solidFill>
                <a:latin typeface="Comic Sans MS" pitchFamily="66" charset="0"/>
              </a:rPr>
              <a:t>Östrojen tedavisi-Kanser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200" smtClean="0">
                <a:latin typeface="Comic Sans MS" pitchFamily="66" charset="0"/>
              </a:rPr>
              <a:t>Hekimlerin çoğu fizyolojik olduğunu kabul etseler de menopozdaki kadınları, </a:t>
            </a:r>
            <a:r>
              <a:rPr lang="tr-TR" sz="2200" smtClean="0">
                <a:solidFill>
                  <a:srgbClr val="FF0000"/>
                </a:solidFill>
                <a:latin typeface="Comic Sans MS" pitchFamily="66" charset="0"/>
              </a:rPr>
              <a:t>sentetik östrojen preparatları</a:t>
            </a:r>
            <a:r>
              <a:rPr lang="tr-TR" sz="2200" smtClean="0">
                <a:latin typeface="Comic Sans MS" pitchFamily="66" charset="0"/>
              </a:rPr>
              <a:t> vererek (</a:t>
            </a:r>
            <a:r>
              <a:rPr lang="tr-TR" sz="2200" smtClean="0">
                <a:solidFill>
                  <a:srgbClr val="FF0000"/>
                </a:solidFill>
                <a:latin typeface="Comic Sans MS" pitchFamily="66" charset="0"/>
              </a:rPr>
              <a:t>hormon replasman tedavisi</a:t>
            </a:r>
            <a:r>
              <a:rPr lang="tr-TR" sz="2200" smtClean="0">
                <a:latin typeface="Comic Sans MS" pitchFamily="66" charset="0"/>
              </a:rPr>
              <a:t>) gerçek bir hastaymış gibi tedavi ederler. </a:t>
            </a:r>
          </a:p>
          <a:p>
            <a:pPr eaLnBrk="1" hangingPunct="1">
              <a:lnSpc>
                <a:spcPct val="80000"/>
              </a:lnSpc>
            </a:pPr>
            <a:endParaRPr lang="tr-TR" sz="22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200" smtClean="0">
                <a:latin typeface="Comic Sans MS" pitchFamily="66" charset="0"/>
              </a:rPr>
              <a:t>Halbuki son on yılda yapılan çok sayıda çalışmada hormon replasman tedavisinin başta </a:t>
            </a:r>
            <a:r>
              <a:rPr lang="tr-TR" sz="2200" smtClean="0">
                <a:solidFill>
                  <a:srgbClr val="FF0000"/>
                </a:solidFill>
                <a:latin typeface="Comic Sans MS" pitchFamily="66" charset="0"/>
              </a:rPr>
              <a:t>meme, ovaryum,</a:t>
            </a:r>
            <a:r>
              <a:rPr lang="ta-IN" sz="220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tr-TR" sz="2200" smtClean="0">
                <a:solidFill>
                  <a:srgbClr val="FF0000"/>
                </a:solidFill>
                <a:latin typeface="Comic Sans MS" pitchFamily="66" charset="0"/>
              </a:rPr>
              <a:t>endometrium </a:t>
            </a:r>
            <a:r>
              <a:rPr lang="tr-TR" sz="2200" smtClean="0">
                <a:latin typeface="Comic Sans MS" pitchFamily="66" charset="0"/>
              </a:rPr>
              <a:t>ve</a:t>
            </a:r>
            <a:r>
              <a:rPr lang="tr-TR" sz="2200" smtClean="0">
                <a:solidFill>
                  <a:srgbClr val="FF0000"/>
                </a:solidFill>
                <a:latin typeface="Comic Sans MS" pitchFamily="66" charset="0"/>
              </a:rPr>
              <a:t> karaciğer</a:t>
            </a:r>
            <a:r>
              <a:rPr lang="tr-TR" sz="2200" smtClean="0">
                <a:latin typeface="Comic Sans MS" pitchFamily="66" charset="0"/>
              </a:rPr>
              <a:t>de olmak üzere çeşitli kanserler yol açtığı gösterilmiştir.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sz="22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200" smtClean="0">
                <a:latin typeface="Comic Sans MS" pitchFamily="66" charset="0"/>
              </a:rPr>
              <a:t>Bütün bu bulguların ışığı altında </a:t>
            </a:r>
            <a:r>
              <a:rPr lang="tr-TR" sz="2200" smtClean="0">
                <a:solidFill>
                  <a:srgbClr val="FF0000"/>
                </a:solidFill>
                <a:latin typeface="Comic Sans MS" pitchFamily="66" charset="0"/>
              </a:rPr>
              <a:t>Dünya Sağlık Örgütü</a:t>
            </a:r>
            <a:r>
              <a:rPr lang="tr-TR" sz="2200" smtClean="0">
                <a:latin typeface="Comic Sans MS" pitchFamily="66" charset="0"/>
              </a:rPr>
              <a:t> 29 Temmuz 2005 tarih ve 167 sayılı basın bildirisinde hormon replasman tedavisinin kansere neden olabileceğini bütün Dünya insanlarına duyurmuştur. </a:t>
            </a:r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468313" y="5876925"/>
            <a:ext cx="8280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1000">
                <a:solidFill>
                  <a:srgbClr val="0000FF"/>
                </a:solidFill>
              </a:rPr>
              <a:t>Beral V, Bull D, Reeves G. Endometrial cancer and hormone-replacement therapy in the Million Women Study. Lancet 2005;365:1543-1551</a:t>
            </a:r>
          </a:p>
          <a:p>
            <a:pPr algn="l" eaLnBrk="1" hangingPunct="1"/>
            <a:r>
              <a:rPr lang="en-US" sz="1000">
                <a:solidFill>
                  <a:srgbClr val="0000FF"/>
                </a:solidFill>
              </a:rPr>
              <a:t>Collaborative Group on Hormonal Factors in Breast Cancer, Breast cancer and hormone replacement therapy: collaborative reanalysis of data from 51 epidemiological studies of 52705 women with breast cancer and 108411 women without breast cancer, </a:t>
            </a:r>
            <a:r>
              <a:rPr lang="en-US" sz="1000" i="1">
                <a:solidFill>
                  <a:srgbClr val="0000FF"/>
                </a:solidFill>
              </a:rPr>
              <a:t>Lancet</a:t>
            </a:r>
            <a:r>
              <a:rPr lang="en-US" sz="1000">
                <a:solidFill>
                  <a:srgbClr val="0000FF"/>
                </a:solidFill>
              </a:rPr>
              <a:t> 1997;</a:t>
            </a:r>
            <a:r>
              <a:rPr lang="en-US" sz="1000" b="1">
                <a:solidFill>
                  <a:srgbClr val="0000FF"/>
                </a:solidFill>
              </a:rPr>
              <a:t>350</a:t>
            </a:r>
            <a:r>
              <a:rPr lang="en-US" sz="1000">
                <a:solidFill>
                  <a:srgbClr val="0000FF"/>
                </a:solidFill>
              </a:rPr>
              <a:t>:1047–1059. </a:t>
            </a:r>
            <a:endParaRPr lang="tr-TR" sz="10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261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Ksenoöstrojenler</a:t>
            </a:r>
            <a:endParaRPr lang="tr-TR" dirty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2188840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Comic Sans MS" pitchFamily="66" charset="0"/>
              </a:rPr>
              <a:t>Plastiklerden, konserve gıdalara, gıda katkı maddelerine, temizlik malzemelerine, tarım ilaçlarına ve böcek ilaçlarına kadar birçok kimyasal madde östrojen </a:t>
            </a:r>
            <a:r>
              <a:rPr lang="tr-TR" sz="2400" dirty="0">
                <a:latin typeface="Comic Sans MS" pitchFamily="66" charset="0"/>
              </a:rPr>
              <a:t>s</a:t>
            </a:r>
            <a:r>
              <a:rPr lang="tr-TR" sz="2400" dirty="0" smtClean="0">
                <a:latin typeface="Comic Sans MS" pitchFamily="66" charset="0"/>
              </a:rPr>
              <a:t>eviyelerini artırarak kansere sebep olmaktadır.  </a:t>
            </a:r>
            <a:endParaRPr lang="tr-TR" sz="2400" dirty="0">
              <a:latin typeface="Comic Sans MS" pitchFamily="66" charset="0"/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201362"/>
              </p:ext>
            </p:extLst>
          </p:nvPr>
        </p:nvGraphicFramePr>
        <p:xfrm>
          <a:off x="467544" y="3861048"/>
          <a:ext cx="82296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tr-TR" sz="1800" kern="1200" dirty="0" err="1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Atrazin</a:t>
                      </a:r>
                      <a:r>
                        <a:rPr lang="tr-TR" sz="1800" kern="1200" dirty="0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(herbisit)</a:t>
                      </a:r>
                    </a:p>
                    <a:p>
                      <a:pPr lvl="0"/>
                      <a:r>
                        <a:rPr lang="tr-TR" sz="1800" kern="1200" dirty="0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BPA </a:t>
                      </a:r>
                      <a:r>
                        <a:rPr lang="tr-TR" sz="1800" u="none" kern="1200" dirty="0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tr-TR" sz="180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Bisphenol</a:t>
                      </a:r>
                      <a:r>
                        <a:rPr lang="tr-TR" sz="18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A</a:t>
                      </a:r>
                      <a:r>
                        <a:rPr lang="tr-TR" sz="1800" u="none" kern="1200" dirty="0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) (plastik sanayi)</a:t>
                      </a:r>
                    </a:p>
                    <a:p>
                      <a:pPr lvl="0"/>
                      <a:r>
                        <a:rPr lang="tr-TR" sz="1800" u="none" kern="1200" dirty="0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DDT </a:t>
                      </a:r>
                    </a:p>
                    <a:p>
                      <a:pPr lvl="0"/>
                      <a:r>
                        <a:rPr lang="tr-TR" sz="1800" u="none" kern="1200" dirty="0" err="1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Dioksin</a:t>
                      </a:r>
                      <a:r>
                        <a:rPr lang="tr-TR" sz="1800" u="none" kern="1200" dirty="0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(pestisit)</a:t>
                      </a:r>
                    </a:p>
                    <a:p>
                      <a:pPr lvl="0"/>
                      <a:r>
                        <a:rPr lang="tr-TR" sz="1800" u="none" kern="1200" dirty="0" err="1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Endosulfan</a:t>
                      </a:r>
                      <a:r>
                        <a:rPr lang="tr-TR" sz="1800" u="none" kern="1200" dirty="0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tr-TR" sz="1800" u="none" kern="1200" dirty="0" err="1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insektisit</a:t>
                      </a:r>
                      <a:r>
                        <a:rPr lang="tr-TR" sz="1800" u="none" kern="1200" dirty="0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lvl="0"/>
                      <a:r>
                        <a:rPr lang="tr-TR" sz="1800" u="none" kern="1200" dirty="0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PBB (</a:t>
                      </a:r>
                      <a:r>
                        <a:rPr lang="tr-TR" sz="180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Polybrominated</a:t>
                      </a:r>
                      <a:r>
                        <a:rPr lang="tr-TR" sz="18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biphenyls</a:t>
                      </a:r>
                      <a:r>
                        <a:rPr lang="tr-TR" sz="1800" u="none" kern="1200" dirty="0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lvl="0"/>
                      <a:r>
                        <a:rPr lang="tr-TR" sz="1800" u="none" kern="1200" dirty="0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 (plastik sanayi)</a:t>
                      </a:r>
                    </a:p>
                    <a:p>
                      <a:pPr lvl="0"/>
                      <a:r>
                        <a:rPr lang="tr-TR" sz="1800" u="none" kern="1200" dirty="0" err="1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PCBs</a:t>
                      </a:r>
                      <a:r>
                        <a:rPr lang="tr-TR" sz="1800" u="none" kern="1200" dirty="0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tr-TR" sz="180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Polychlorinated</a:t>
                      </a:r>
                      <a:r>
                        <a:rPr lang="tr-TR" sz="18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biphenyls</a:t>
                      </a:r>
                      <a:r>
                        <a:rPr lang="tr-TR" sz="1800" u="none" kern="1200" dirty="0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lvl="0"/>
                      <a:r>
                        <a:rPr lang="tr-TR" sz="1800" kern="1200" dirty="0" err="1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Fitalat</a:t>
                      </a:r>
                      <a:r>
                        <a:rPr lang="tr-TR" sz="1800" kern="1200" dirty="0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tr-TR" sz="1800" kern="1200" dirty="0" err="1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plastisayzır</a:t>
                      </a:r>
                      <a:r>
                        <a:rPr lang="tr-TR" sz="1800" kern="1200" dirty="0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tr-TR" sz="180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Dieldrin</a:t>
                      </a:r>
                      <a:r>
                        <a:rPr lang="tr-TR" sz="180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tr-TR" sz="1800" kern="1200" dirty="0" err="1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insektisit</a:t>
                      </a:r>
                      <a:r>
                        <a:rPr lang="tr-TR" sz="1800" kern="1200" dirty="0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lvl="0"/>
                      <a:r>
                        <a:rPr lang="tr-TR" sz="180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Endosulfan</a:t>
                      </a:r>
                      <a:r>
                        <a:rPr lang="tr-TR" sz="180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tr-TR" sz="1800" kern="1200" dirty="0" err="1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insektisit</a:t>
                      </a:r>
                      <a:r>
                        <a:rPr lang="tr-TR" sz="1800" kern="1200" dirty="0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lvl="0"/>
                      <a:r>
                        <a:rPr lang="tr-TR" sz="180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Heptachlor</a:t>
                      </a:r>
                      <a:r>
                        <a:rPr lang="tr-TR" sz="180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tr-TR" sz="1800" kern="1200" dirty="0" err="1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insektisit</a:t>
                      </a:r>
                      <a:r>
                        <a:rPr lang="tr-TR" sz="1800" kern="1200" dirty="0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lvl="0"/>
                      <a:r>
                        <a:rPr lang="tr-TR" sz="1800" kern="1200" dirty="0" err="1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Hekzaklorohekzan</a:t>
                      </a:r>
                      <a:r>
                        <a:rPr lang="tr-TR" sz="1800" kern="1200" dirty="0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tr-TR" sz="1800" kern="1200" dirty="0" err="1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insektisit</a:t>
                      </a:r>
                      <a:r>
                        <a:rPr lang="tr-TR" sz="1800" kern="1200" dirty="0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lvl="0"/>
                      <a:r>
                        <a:rPr lang="tr-TR" sz="1800" kern="1200" dirty="0" err="1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Metalloöstrojenler</a:t>
                      </a:r>
                      <a:r>
                        <a:rPr lang="tr-TR" sz="1800" kern="1200" dirty="0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/>
                      <a:r>
                        <a:rPr lang="tr-TR" sz="180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Methoksiklor</a:t>
                      </a:r>
                      <a:r>
                        <a:rPr lang="tr-TR" sz="18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ksiklor</a:t>
                      </a:r>
                      <a:r>
                        <a:rPr lang="tr-TR" sz="180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tr-TR" sz="1800" kern="1200" dirty="0" err="1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insektisit</a:t>
                      </a:r>
                      <a:r>
                        <a:rPr lang="tr-TR" sz="1800" kern="1200" dirty="0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lvl="0"/>
                      <a:r>
                        <a:rPr lang="tr-TR" sz="180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Nonilfenol</a:t>
                      </a:r>
                      <a:r>
                        <a:rPr lang="tr-TR" sz="180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kern="1200" dirty="0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(pestisit) </a:t>
                      </a:r>
                    </a:p>
                    <a:p>
                      <a:pPr lvl="0"/>
                      <a:r>
                        <a:rPr lang="tr-TR" sz="1800" kern="1200" dirty="0" err="1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Paraben</a:t>
                      </a:r>
                      <a:r>
                        <a:rPr lang="tr-TR" sz="1800" kern="1200" dirty="0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(losyon)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 err="1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Zeranol</a:t>
                      </a:r>
                      <a:r>
                        <a:rPr lang="tr-TR" sz="1800" kern="1200" dirty="0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tr-TR" sz="1800" kern="1200" dirty="0" err="1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anabolizan</a:t>
                      </a:r>
                      <a:r>
                        <a:rPr lang="tr-TR" sz="1800" kern="1200" dirty="0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tr-TR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737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>
                <a:solidFill>
                  <a:srgbClr val="0000FF"/>
                </a:solidFill>
                <a:latin typeface="Comic Sans MS" pitchFamily="66" charset="0"/>
              </a:rPr>
              <a:t>Kanser-tanım I</a:t>
            </a:r>
            <a:endParaRPr lang="en-US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400" smtClean="0">
                <a:latin typeface="Comic Sans MS" pitchFamily="66" charset="0"/>
              </a:rPr>
              <a:t>Hayatımızı sürdürebilmemiz için hücrelerimizin sürekli yenilenmesi yani </a:t>
            </a:r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bölünüp çoğalmaları</a:t>
            </a:r>
            <a:r>
              <a:rPr lang="tr-TR" sz="2400" smtClean="0">
                <a:latin typeface="Comic Sans MS" pitchFamily="66" charset="0"/>
              </a:rPr>
              <a:t> gerekir. </a:t>
            </a:r>
          </a:p>
          <a:p>
            <a:pPr eaLnBrk="1" hangingPunct="1">
              <a:lnSpc>
                <a:spcPct val="90000"/>
              </a:lnSpc>
            </a:pPr>
            <a:endParaRPr lang="tr-TR" sz="24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smtClean="0">
                <a:latin typeface="Comic Sans MS" pitchFamily="66" charset="0"/>
              </a:rPr>
              <a:t>Yaşam süresini dolduran hücreler vücuttan atılırlarken yerlerine yenileri gelir. </a:t>
            </a:r>
          </a:p>
          <a:p>
            <a:pPr eaLnBrk="1" hangingPunct="1">
              <a:lnSpc>
                <a:spcPct val="90000"/>
              </a:lnSpc>
            </a:pPr>
            <a:endParaRPr lang="tr-TR" sz="24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smtClean="0">
                <a:latin typeface="Comic Sans MS" pitchFamily="66" charset="0"/>
              </a:rPr>
              <a:t>Bu denge </a:t>
            </a:r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genler</a:t>
            </a:r>
            <a:r>
              <a:rPr lang="tr-TR" sz="2400" smtClean="0">
                <a:latin typeface="Comic Sans MS" pitchFamily="66" charset="0"/>
              </a:rPr>
              <a:t>in kontrolü altındadır. </a:t>
            </a:r>
          </a:p>
          <a:p>
            <a:pPr eaLnBrk="1" hangingPunct="1">
              <a:lnSpc>
                <a:spcPct val="90000"/>
              </a:lnSpc>
            </a:pPr>
            <a:endParaRPr lang="tr-TR" sz="24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smtClean="0">
                <a:latin typeface="Comic Sans MS" pitchFamily="66" charset="0"/>
              </a:rPr>
              <a:t>Bazı genler hücrelerin bölünüp çoğalmasını sağlarken, bazıları da aşırı hücre üremesini </a:t>
            </a:r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dizginler</a:t>
            </a:r>
            <a:r>
              <a:rPr lang="tr-TR" sz="2400" smtClean="0">
                <a:latin typeface="Comic Sans MS" pitchFamily="66" charset="0"/>
              </a:rPr>
              <a:t>ler.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Meme kanseri genetik mi?</a:t>
            </a:r>
            <a:endParaRPr lang="tr-TR" dirty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>
                <a:latin typeface="Comic Sans MS" pitchFamily="66" charset="0"/>
              </a:rPr>
              <a:t>Genler ile kanserler arasında bir ilişki vardır </a:t>
            </a:r>
            <a:r>
              <a:rPr lang="tr-TR" dirty="0">
                <a:latin typeface="Comic Sans MS" pitchFamily="66" charset="0"/>
              </a:rPr>
              <a:t>ama kanser nadiren hemofili </a:t>
            </a:r>
            <a:r>
              <a:rPr lang="tr-TR" dirty="0" smtClean="0">
                <a:latin typeface="Comic Sans MS" pitchFamily="66" charset="0"/>
              </a:rPr>
              <a:t>ya da </a:t>
            </a:r>
            <a:r>
              <a:rPr lang="tr-TR" dirty="0" err="1" smtClean="0">
                <a:latin typeface="Comic Sans MS" pitchFamily="66" charset="0"/>
              </a:rPr>
              <a:t>talasemi</a:t>
            </a:r>
            <a:r>
              <a:rPr lang="tr-TR" dirty="0" smtClean="0">
                <a:latin typeface="Comic Sans MS" pitchFamily="66" charset="0"/>
              </a:rPr>
              <a:t> gibi bir kalıtsal genetik hastalık değildir.</a:t>
            </a:r>
          </a:p>
          <a:p>
            <a:endParaRPr lang="tr-TR" dirty="0">
              <a:latin typeface="Comic Sans MS" pitchFamily="66" charset="0"/>
            </a:endParaRPr>
          </a:p>
          <a:p>
            <a:r>
              <a:rPr lang="tr-TR" dirty="0">
                <a:latin typeface="Comic Sans MS" pitchFamily="66" charset="0"/>
              </a:rPr>
              <a:t>Genlerimizin iyi çalışıp çalışmaması bize bağlıdır. </a:t>
            </a:r>
            <a:r>
              <a:rPr lang="tr-TR" dirty="0" smtClean="0">
                <a:latin typeface="Comic Sans MS" pitchFamily="66" charset="0"/>
              </a:rPr>
              <a:t>(</a:t>
            </a:r>
            <a:r>
              <a:rPr lang="tr-TR" dirty="0" err="1" smtClean="0">
                <a:solidFill>
                  <a:srgbClr val="FF0000"/>
                </a:solidFill>
                <a:latin typeface="Comic Sans MS" pitchFamily="66" charset="0"/>
              </a:rPr>
              <a:t>epigenetik</a:t>
            </a:r>
            <a:r>
              <a:rPr lang="tr-TR" dirty="0" smtClean="0">
                <a:latin typeface="Comic Sans MS" pitchFamily="66" charset="0"/>
              </a:rPr>
              <a:t>) </a:t>
            </a:r>
            <a:r>
              <a:rPr lang="tr-TR" dirty="0">
                <a:latin typeface="Comic Sans MS" pitchFamily="66" charset="0"/>
              </a:rPr>
              <a:t>Kötü beslenme ve hayat tarzı genlerimizin kötü çalışmasına neden olmaktadır</a:t>
            </a:r>
            <a:r>
              <a:rPr lang="tr-TR" dirty="0" smtClean="0">
                <a:latin typeface="Comic Sans MS" pitchFamily="66" charset="0"/>
              </a:rPr>
              <a:t>.</a:t>
            </a:r>
          </a:p>
          <a:p>
            <a:endParaRPr lang="tr-TR" dirty="0">
              <a:latin typeface="Comic Sans MS" pitchFamily="66" charset="0"/>
            </a:endParaRPr>
          </a:p>
          <a:p>
            <a:r>
              <a:rPr lang="tr-TR" dirty="0">
                <a:latin typeface="Comic Sans MS" pitchFamily="66" charset="0"/>
              </a:rPr>
              <a:t>Kötü beslenme DNA’da değişikliklere neden olarak sadece o kişide değil, o kişinin kızında ve hatta </a:t>
            </a:r>
            <a:r>
              <a:rPr lang="tr-TR" dirty="0">
                <a:solidFill>
                  <a:srgbClr val="FF0000"/>
                </a:solidFill>
                <a:latin typeface="Comic Sans MS" pitchFamily="66" charset="0"/>
              </a:rPr>
              <a:t>torununda</a:t>
            </a:r>
            <a:r>
              <a:rPr lang="tr-TR" dirty="0">
                <a:latin typeface="Comic Sans MS" pitchFamily="66" charset="0"/>
              </a:rPr>
              <a:t> bile meme kanserine sebep olabilir. </a:t>
            </a:r>
          </a:p>
          <a:p>
            <a:endParaRPr lang="tr-TR" dirty="0" smtClean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481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tr-TR" sz="8000" smtClean="0">
              <a:solidFill>
                <a:srgbClr val="0000FF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tr-TR" sz="8000" smtClean="0">
                <a:solidFill>
                  <a:srgbClr val="0000FF"/>
                </a:solidFill>
                <a:latin typeface="Comic Sans MS" pitchFamily="66" charset="0"/>
              </a:rPr>
              <a:t>Kanser-beslenme ilişkileri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sz="3200" smtClean="0">
                <a:solidFill>
                  <a:srgbClr val="6600FF"/>
                </a:solidFill>
                <a:latin typeface="Comic Sans MS" pitchFamily="66" charset="0"/>
              </a:rPr>
              <a:t>Kanserin Evreleri ve Önleme Yolları </a:t>
            </a:r>
            <a:br>
              <a:rPr lang="tr-TR" sz="3200" smtClean="0">
                <a:solidFill>
                  <a:srgbClr val="6600FF"/>
                </a:solidFill>
                <a:latin typeface="Comic Sans MS" pitchFamily="66" charset="0"/>
              </a:rPr>
            </a:br>
            <a:r>
              <a:rPr lang="tr-TR" sz="2000" smtClean="0">
                <a:solidFill>
                  <a:schemeClr val="tx1"/>
                </a:solidFill>
                <a:latin typeface="Comic Sans MS" pitchFamily="66" charset="0"/>
              </a:rPr>
              <a:t>(beslenme her evreyi etkiler)</a:t>
            </a:r>
            <a:br>
              <a:rPr lang="tr-TR" sz="2000" smtClean="0">
                <a:solidFill>
                  <a:schemeClr val="tx1"/>
                </a:solidFill>
                <a:latin typeface="Comic Sans MS" pitchFamily="66" charset="0"/>
              </a:rPr>
            </a:br>
            <a:endParaRPr lang="tr-TR" sz="200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graphicFrame>
        <p:nvGraphicFramePr>
          <p:cNvPr id="401426" name="Group 18"/>
          <p:cNvGraphicFramePr>
            <a:graphicFrameLocks noGrp="1"/>
          </p:cNvGraphicFramePr>
          <p:nvPr>
            <p:ph idx="1"/>
          </p:nvPr>
        </p:nvGraphicFramePr>
        <p:xfrm>
          <a:off x="468313" y="1196975"/>
          <a:ext cx="8291512" cy="4699000"/>
        </p:xfrm>
        <a:graphic>
          <a:graphicData uri="http://schemas.openxmlformats.org/drawingml/2006/table">
            <a:tbl>
              <a:tblPr/>
              <a:tblGrid>
                <a:gridCol w="2913062"/>
                <a:gridCol w="537845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Kanserin evreleri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Önleme yolları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Comic Sans MS" pitchFamily="66" charset="0"/>
                        </a:rPr>
                        <a:t>Tümörün başlaması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Comic Sans MS" pitchFamily="66" charset="0"/>
                        </a:rPr>
                        <a:t>Kanserin ilerlemesi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 Kanseri aktifleştirecek 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enzimlerin inhibisyonu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 DNA’ya hasar veren 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serbest radikallerin temizlenmesi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 Kanser zehirlerini (toksin)  temizleyen 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(detoks) enzimlerin aktivasyonu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 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DNA onarım mekanizmaları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nın harekete geçirilmesi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 DNA’ya hasar veren serbest radikallerin temizlenmesi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 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İltihab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ın (enflamasyon) azaltılması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 Normal hücre ölümünün (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apoptozis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 gecikmesinin önlenmesi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 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Bağışıklığın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güçlendirilmesi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* Tümörün damarlanarak (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anjiyogenezis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 çevre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  organlara sıçramasının (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metastaz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 engellenmesi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62" name="Text Box 19"/>
          <p:cNvSpPr txBox="1">
            <a:spLocks noChangeArrowheads="1"/>
          </p:cNvSpPr>
          <p:nvPr/>
        </p:nvSpPr>
        <p:spPr bwMode="auto">
          <a:xfrm>
            <a:off x="468313" y="6165850"/>
            <a:ext cx="8351837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r-TR" sz="1000">
                <a:solidFill>
                  <a:srgbClr val="6600FF"/>
                </a:solidFill>
              </a:rPr>
              <a:t>Hursting SD, Contwell MM, Sansbury LB, Forman MR. Nutrition and Cancer prevention: Targets, strategies and the importance of early life interventions. Nestle Nutr Workshop Ser Ped Program 2006; 57:153-202 </a:t>
            </a:r>
          </a:p>
          <a:p>
            <a:pPr algn="l">
              <a:spcBef>
                <a:spcPct val="50000"/>
              </a:spcBef>
            </a:pPr>
            <a:endParaRPr lang="tr-TR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Epigenetik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-Meme kanseri</a:t>
            </a:r>
            <a:endParaRPr lang="tr-TR" dirty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tr-TR" dirty="0" smtClean="0">
                <a:latin typeface="Comic Sans MS" pitchFamily="66" charset="0"/>
              </a:rPr>
              <a:t>Meme kanseri milyonlarca kadının hayatını tehdit etmektedir. </a:t>
            </a:r>
          </a:p>
          <a:p>
            <a:pPr lvl="0"/>
            <a:endParaRPr lang="tr-TR" dirty="0" smtClean="0">
              <a:latin typeface="Comic Sans MS" pitchFamily="66" charset="0"/>
            </a:endParaRPr>
          </a:p>
          <a:p>
            <a:pPr lvl="0"/>
            <a:r>
              <a:rPr lang="tr-TR" dirty="0">
                <a:latin typeface="Comic Sans MS" pitchFamily="66" charset="0"/>
              </a:rPr>
              <a:t>Meme kanseri </a:t>
            </a:r>
            <a:r>
              <a:rPr lang="tr-TR" dirty="0" smtClean="0">
                <a:latin typeface="Comic Sans MS" pitchFamily="66" charset="0"/>
              </a:rPr>
              <a:t>çeşitli beslenme bozuklukları, </a:t>
            </a:r>
            <a:r>
              <a:rPr lang="tr-TR" dirty="0" err="1" smtClean="0">
                <a:latin typeface="Comic Sans MS" pitchFamily="66" charset="0"/>
              </a:rPr>
              <a:t>epigenetik</a:t>
            </a:r>
            <a:r>
              <a:rPr lang="tr-TR" dirty="0" smtClean="0">
                <a:latin typeface="Comic Sans MS" pitchFamily="66" charset="0"/>
              </a:rPr>
              <a:t> faktörler, yaşam tarzı ve çevresel faktörlerin etkisi altındadır. </a:t>
            </a:r>
          </a:p>
          <a:p>
            <a:pPr lvl="0"/>
            <a:endParaRPr lang="tr-TR" dirty="0">
              <a:latin typeface="Comic Sans MS" pitchFamily="66" charset="0"/>
            </a:endParaRPr>
          </a:p>
          <a:p>
            <a:pPr lvl="0"/>
            <a:r>
              <a:rPr lang="tr-TR" dirty="0" err="1" smtClean="0">
                <a:latin typeface="Comic Sans MS" pitchFamily="66" charset="0"/>
              </a:rPr>
              <a:t>Epigenetik</a:t>
            </a:r>
            <a:r>
              <a:rPr lang="tr-TR" dirty="0" smtClean="0">
                <a:latin typeface="Comic Sans MS" pitchFamily="66" charset="0"/>
              </a:rPr>
              <a:t> bilimi genin yapısı  aynı kalmasına rağmen çevresel faktörlerin etkisi ile fonksiyonlarının olumlu ya da olumsuz olarak değişebileceğini göstermektedir.</a:t>
            </a:r>
          </a:p>
          <a:p>
            <a:pPr lvl="0"/>
            <a:endParaRPr lang="tr-TR" dirty="0">
              <a:latin typeface="Comic Sans MS" pitchFamily="66" charset="0"/>
            </a:endParaRPr>
          </a:p>
          <a:p>
            <a:pPr lvl="0"/>
            <a:r>
              <a:rPr lang="tr-TR" dirty="0" smtClean="0">
                <a:latin typeface="Comic Sans MS" pitchFamily="66" charset="0"/>
              </a:rPr>
              <a:t>En önemli </a:t>
            </a:r>
            <a:r>
              <a:rPr lang="tr-TR" dirty="0" err="1" smtClean="0">
                <a:latin typeface="Comic Sans MS" pitchFamily="66" charset="0"/>
              </a:rPr>
              <a:t>epigenetik</a:t>
            </a:r>
            <a:r>
              <a:rPr lang="tr-TR" dirty="0" smtClean="0">
                <a:latin typeface="Comic Sans MS" pitchFamily="66" charset="0"/>
              </a:rPr>
              <a:t> faktör </a:t>
            </a: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beslenme</a:t>
            </a:r>
            <a:r>
              <a:rPr lang="tr-TR" dirty="0" smtClean="0">
                <a:latin typeface="Comic Sans MS" pitchFamily="66" charset="0"/>
              </a:rPr>
              <a:t>dir.  </a:t>
            </a:r>
            <a:endParaRPr lang="tr-T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506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Bazı besin maddelerinin Meme kanseri riskini azaltma yüzdesi</a:t>
            </a:r>
            <a:endParaRPr lang="tr-TR" dirty="0">
              <a:solidFill>
                <a:srgbClr val="3333FF"/>
              </a:solidFill>
              <a:latin typeface="Comic Sans MS" pitchFamily="66" charset="0"/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527793"/>
              </p:ext>
            </p:extLst>
          </p:nvPr>
        </p:nvGraphicFramePr>
        <p:xfrm>
          <a:off x="642910" y="1700022"/>
          <a:ext cx="8229600" cy="4503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3192140"/>
                <a:gridCol w="4829180"/>
              </a:tblGrid>
              <a:tr h="370840"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Comic Sans MS" pitchFamily="66" charset="0"/>
                        </a:rPr>
                        <a:t>Besleyici</a:t>
                      </a:r>
                      <a:endParaRPr lang="tr-TR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Comic Sans MS" pitchFamily="66" charset="0"/>
                        </a:rPr>
                        <a:t>Kanser</a:t>
                      </a:r>
                      <a:r>
                        <a:rPr lang="tr-TR" sz="1600" baseline="0" dirty="0" smtClean="0">
                          <a:latin typeface="Comic Sans MS" pitchFamily="66" charset="0"/>
                        </a:rPr>
                        <a:t> riskini azaltma yüzdesi (Kaynaklar)</a:t>
                      </a:r>
                      <a:endParaRPr lang="tr-TR" sz="16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Tahoma"/>
                        </a:rPr>
                        <a:t>Aspirin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Tahoma"/>
                        </a:rPr>
                        <a:t>%20-32</a:t>
                      </a:r>
                      <a:r>
                        <a:rPr lang="tr-TR" sz="1600" baseline="0" dirty="0" smtClean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Tahoma"/>
                        </a:rPr>
                        <a:t>        (</a:t>
                      </a:r>
                      <a:r>
                        <a:rPr lang="tr-TR" sz="1600" dirty="0" smtClean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62,66,146)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Calibri"/>
                          <a:ea typeface="Calibri"/>
                          <a:cs typeface="Times New Roman"/>
                        </a:rPr>
                        <a:t>Kahve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Tahoma"/>
                        </a:rPr>
                        <a:t>%40</a:t>
                      </a:r>
                      <a:r>
                        <a:rPr lang="tr-TR" sz="1600" baseline="0" dirty="0" smtClean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Tahoma"/>
                        </a:rPr>
                        <a:t>              (</a:t>
                      </a:r>
                      <a:r>
                        <a:rPr lang="tr-TR" sz="1600" dirty="0" smtClean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147)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 smtClean="0">
                          <a:latin typeface="Calibri"/>
                          <a:ea typeface="Calibri"/>
                          <a:cs typeface="Times New Roman"/>
                        </a:rPr>
                        <a:t>Konjüge</a:t>
                      </a:r>
                      <a:r>
                        <a:rPr lang="tr-TR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600" baseline="0" dirty="0" err="1" smtClean="0">
                          <a:latin typeface="Calibri"/>
                          <a:ea typeface="Calibri"/>
                          <a:cs typeface="Times New Roman"/>
                        </a:rPr>
                        <a:t>linoleik</a:t>
                      </a:r>
                      <a:r>
                        <a:rPr lang="tr-TR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asit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Tahoma"/>
                        </a:rPr>
                        <a:t>%60</a:t>
                      </a:r>
                      <a:r>
                        <a:rPr lang="tr-TR" sz="1600" baseline="0" dirty="0" smtClean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Tahoma"/>
                        </a:rPr>
                        <a:t>               (</a:t>
                      </a:r>
                      <a:r>
                        <a:rPr lang="tr-TR" sz="1600" dirty="0" smtClean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148)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Calibri"/>
                          <a:ea typeface="Calibri"/>
                          <a:cs typeface="Times New Roman"/>
                        </a:rPr>
                        <a:t>Balık</a:t>
                      </a:r>
                      <a:r>
                        <a:rPr lang="tr-TR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yağı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Tahoma"/>
                        </a:rPr>
                        <a:t>%73-81</a:t>
                      </a:r>
                      <a:r>
                        <a:rPr lang="tr-TR" sz="1600" baseline="0" dirty="0" smtClean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Tahoma"/>
                        </a:rPr>
                        <a:t>          (</a:t>
                      </a:r>
                      <a:r>
                        <a:rPr lang="tr-TR" sz="1600" dirty="0" smtClean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149)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Calibri"/>
                          <a:ea typeface="Calibri"/>
                          <a:cs typeface="Times New Roman"/>
                        </a:rPr>
                        <a:t>Yeşil</a:t>
                      </a:r>
                      <a:r>
                        <a:rPr lang="tr-TR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çay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Tahoma"/>
                        </a:rPr>
                        <a:t>%22-48</a:t>
                      </a:r>
                      <a:r>
                        <a:rPr lang="tr-TR" sz="1600" baseline="0" dirty="0" smtClean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Tahoma"/>
                        </a:rPr>
                        <a:t>          (</a:t>
                      </a:r>
                      <a:r>
                        <a:rPr lang="tr-TR" sz="1600" dirty="0" smtClean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150-152)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 smtClean="0">
                          <a:latin typeface="Calibri"/>
                          <a:ea typeface="Calibri"/>
                          <a:cs typeface="Times New Roman"/>
                        </a:rPr>
                        <a:t>Likopen</a:t>
                      </a:r>
                      <a:r>
                        <a:rPr lang="tr-TR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(domates)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Tahoma"/>
                        </a:rPr>
                        <a:t>%40-68</a:t>
                      </a:r>
                      <a:r>
                        <a:rPr lang="tr-TR" sz="1600" baseline="0" dirty="0" smtClean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Tahoma"/>
                        </a:rPr>
                        <a:t>          (</a:t>
                      </a:r>
                      <a:r>
                        <a:rPr lang="tr-TR" sz="1600" dirty="0" smtClean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153-155)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Tahoma"/>
                        </a:rPr>
                        <a:t>Melatonin</a:t>
                      </a:r>
                      <a:endParaRPr lang="tr-T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Tahoma"/>
                        </a:rPr>
                        <a:t>%38</a:t>
                      </a:r>
                      <a:r>
                        <a:rPr lang="tr-TR" sz="1600" baseline="0" dirty="0" smtClean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Tahoma"/>
                        </a:rPr>
                        <a:t>                (</a:t>
                      </a:r>
                      <a:r>
                        <a:rPr lang="tr-TR" sz="1600" dirty="0" smtClean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156)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Tahoma"/>
                        </a:rPr>
                        <a:t>Metformin</a:t>
                      </a:r>
                      <a:endParaRPr lang="tr-T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Tahoma"/>
                        </a:rPr>
                        <a:t>%23-56</a:t>
                      </a:r>
                      <a:r>
                        <a:rPr lang="tr-TR" sz="1600" baseline="0" dirty="0" smtClean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Tahoma"/>
                        </a:rPr>
                        <a:t>           (</a:t>
                      </a:r>
                      <a:r>
                        <a:rPr lang="tr-TR" sz="1600" dirty="0" smtClean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157,158)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 smtClean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Tahoma"/>
                        </a:rPr>
                        <a:t>Resveratrol</a:t>
                      </a:r>
                      <a:r>
                        <a:rPr lang="tr-TR" sz="1600" dirty="0" smtClean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Tahoma"/>
                        </a:rPr>
                        <a:t> (üzüm çekirdeği)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Tahoma"/>
                        </a:rPr>
                        <a:t>%61</a:t>
                      </a:r>
                      <a:r>
                        <a:rPr lang="tr-TR" sz="1600" baseline="0" dirty="0" smtClean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Tahoma"/>
                        </a:rPr>
                        <a:t>                 (</a:t>
                      </a:r>
                      <a:r>
                        <a:rPr lang="tr-TR" sz="1600" dirty="0" smtClean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159)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Tahoma"/>
                        </a:rPr>
                        <a:t>Soya</a:t>
                      </a:r>
                      <a:r>
                        <a:rPr lang="tr-TR" sz="1600" baseline="0" dirty="0" smtClean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tr-TR" sz="1600" dirty="0" err="1" smtClean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Tahoma"/>
                        </a:rPr>
                        <a:t>Isoflavonları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Tahoma"/>
                        </a:rPr>
                        <a:t>%18-92</a:t>
                      </a:r>
                      <a:r>
                        <a:rPr lang="tr-TR" sz="1600" baseline="0" dirty="0" smtClean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Tahoma"/>
                        </a:rPr>
                        <a:t>           (</a:t>
                      </a:r>
                      <a:r>
                        <a:rPr lang="tr-TR" sz="1600" dirty="0" smtClean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160-162)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Tahoma"/>
                        </a:rPr>
                        <a:t>D Vitamin </a:t>
                      </a:r>
                      <a:r>
                        <a:rPr lang="tr-TR" sz="1600" dirty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Tahoma"/>
                        </a:rPr>
                        <a:t>i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Tahoma"/>
                        </a:rPr>
                        <a:t>% 11-44</a:t>
                      </a:r>
                      <a:r>
                        <a:rPr lang="tr-TR" sz="1600" baseline="0" dirty="0" smtClean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Tahoma"/>
                        </a:rPr>
                        <a:t>            (</a:t>
                      </a:r>
                      <a:r>
                        <a:rPr lang="tr-TR" sz="1600" dirty="0" smtClean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87,163)</a:t>
                      </a:r>
                      <a:r>
                        <a:rPr lang="tr-TR" sz="1600" dirty="0" smtClean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Tahoma"/>
                        </a:rPr>
                        <a:t> 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  <p:sp>
        <p:nvSpPr>
          <p:cNvPr id="5" name="4 Metin kutusu"/>
          <p:cNvSpPr txBox="1"/>
          <p:nvPr/>
        </p:nvSpPr>
        <p:spPr>
          <a:xfrm>
            <a:off x="500034" y="6357958"/>
            <a:ext cx="8286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rgbClr val="3333FF"/>
                </a:solidFill>
                <a:latin typeface="Comic Sans MS" pitchFamily="66" charset="0"/>
              </a:rPr>
              <a:t>http://www.lef.org/magazine/mag2012/nov2012_</a:t>
            </a:r>
            <a:r>
              <a:rPr lang="tr-TR" sz="1600" dirty="0" err="1" smtClean="0">
                <a:solidFill>
                  <a:srgbClr val="3333FF"/>
                </a:solidFill>
                <a:latin typeface="Comic Sans MS" pitchFamily="66" charset="0"/>
              </a:rPr>
              <a:t>Epigenetics</a:t>
            </a:r>
            <a:r>
              <a:rPr lang="tr-TR" sz="1600" dirty="0" smtClean="0">
                <a:solidFill>
                  <a:srgbClr val="3333FF"/>
                </a:solidFill>
                <a:latin typeface="Comic Sans MS" pitchFamily="66" charset="0"/>
              </a:rPr>
              <a:t>_</a:t>
            </a:r>
            <a:r>
              <a:rPr lang="tr-TR" sz="1600" dirty="0" err="1" smtClean="0">
                <a:solidFill>
                  <a:srgbClr val="3333FF"/>
                </a:solidFill>
                <a:latin typeface="Comic Sans MS" pitchFamily="66" charset="0"/>
              </a:rPr>
              <a:t>Breast</a:t>
            </a:r>
            <a:r>
              <a:rPr lang="tr-TR" sz="1600" dirty="0" smtClean="0">
                <a:solidFill>
                  <a:srgbClr val="3333FF"/>
                </a:solidFill>
                <a:latin typeface="Comic Sans MS" pitchFamily="66" charset="0"/>
              </a:rPr>
              <a:t>_</a:t>
            </a:r>
            <a:r>
              <a:rPr lang="tr-TR" sz="1600" dirty="0" err="1" smtClean="0">
                <a:solidFill>
                  <a:srgbClr val="3333FF"/>
                </a:solidFill>
                <a:latin typeface="Comic Sans MS" pitchFamily="66" charset="0"/>
              </a:rPr>
              <a:t>Cancer</a:t>
            </a:r>
            <a:r>
              <a:rPr lang="tr-TR" sz="1600" dirty="0" smtClean="0">
                <a:solidFill>
                  <a:srgbClr val="3333FF"/>
                </a:solidFill>
                <a:latin typeface="Comic Sans MS" pitchFamily="66" charset="0"/>
              </a:rPr>
              <a:t>_01.</a:t>
            </a:r>
            <a:r>
              <a:rPr lang="tr-TR" sz="1600" dirty="0" err="1" smtClean="0">
                <a:solidFill>
                  <a:srgbClr val="3333FF"/>
                </a:solidFill>
                <a:latin typeface="Comic Sans MS" pitchFamily="66" charset="0"/>
              </a:rPr>
              <a:t>htm</a:t>
            </a:r>
            <a:endParaRPr lang="tr-TR" sz="1600" dirty="0">
              <a:solidFill>
                <a:srgbClr val="3333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094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1.DNA Hasarını önleyen besinler</a:t>
            </a:r>
            <a:endParaRPr lang="tr-TR" dirty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>
                <a:latin typeface="Comic Sans MS" pitchFamily="66" charset="0"/>
              </a:rPr>
              <a:t>Meme kanseri diğer kanserler gibi DNA yapısı ya da fonksiyonunda bir bozulma ile başlar. </a:t>
            </a:r>
          </a:p>
          <a:p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Her iki durumda da </a:t>
            </a: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tümör </a:t>
            </a:r>
            <a:r>
              <a:rPr lang="tr-TR" dirty="0" err="1" smtClean="0">
                <a:solidFill>
                  <a:srgbClr val="FF0000"/>
                </a:solidFill>
                <a:latin typeface="Comic Sans MS" pitchFamily="66" charset="0"/>
              </a:rPr>
              <a:t>süpresör</a:t>
            </a: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 genler </a:t>
            </a:r>
            <a:r>
              <a:rPr lang="tr-TR" dirty="0" smtClean="0">
                <a:latin typeface="Comic Sans MS" pitchFamily="66" charset="0"/>
              </a:rPr>
              <a:t>susar ve tümör oluşturan </a:t>
            </a:r>
            <a:r>
              <a:rPr lang="tr-TR" dirty="0" err="1" smtClean="0">
                <a:latin typeface="Comic Sans MS" pitchFamily="66" charset="0"/>
              </a:rPr>
              <a:t>promotör</a:t>
            </a:r>
            <a:r>
              <a:rPr lang="tr-TR" dirty="0" smtClean="0">
                <a:latin typeface="Comic Sans MS" pitchFamily="66" charset="0"/>
              </a:rPr>
              <a:t> genler aktive olur. Sonuçta dizginlenemeyen bir hücre üremesi olur. </a:t>
            </a:r>
          </a:p>
          <a:p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Birçok yiyecek bu habisleşmenin önlenmesine yardımcı olur.  Bu yiyecekler genellikle </a:t>
            </a: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antioksidan </a:t>
            </a:r>
            <a:r>
              <a:rPr lang="tr-TR" dirty="0" smtClean="0">
                <a:latin typeface="Comic Sans MS" pitchFamily="66" charset="0"/>
              </a:rPr>
              <a:t>etkileri ile önleyici olurlar. </a:t>
            </a:r>
            <a:endParaRPr lang="tr-T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243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1.DNA Hasarını önleyen besinler</a:t>
            </a:r>
            <a:endParaRPr lang="tr-TR" dirty="0">
              <a:solidFill>
                <a:srgbClr val="3333FF"/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661096"/>
              </p:ext>
            </p:extLst>
          </p:nvPr>
        </p:nvGraphicFramePr>
        <p:xfrm>
          <a:off x="500032" y="1600200"/>
          <a:ext cx="8215371" cy="4607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6194"/>
                <a:gridCol w="4129177"/>
              </a:tblGrid>
              <a:tr h="492570">
                <a:tc>
                  <a:txBody>
                    <a:bodyPr/>
                    <a:lstStyle/>
                    <a:p>
                      <a:r>
                        <a:rPr lang="tr-TR" dirty="0" smtClean="0"/>
                        <a:t>Besin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Besin</a:t>
                      </a:r>
                      <a:endParaRPr lang="tr-TR" dirty="0"/>
                    </a:p>
                  </a:txBody>
                  <a:tcPr/>
                </a:tc>
              </a:tr>
              <a:tr h="3765122">
                <a:tc>
                  <a:txBody>
                    <a:bodyPr/>
                    <a:lstStyle/>
                    <a:p>
                      <a:pPr lvl="0"/>
                      <a:r>
                        <a:rPr lang="tr-TR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Koenzim</a:t>
                      </a:r>
                      <a:r>
                        <a:rPr lang="tr-T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Q10 (CoQ10)14-17</a:t>
                      </a:r>
                    </a:p>
                    <a:p>
                      <a:pPr lvl="0"/>
                      <a:r>
                        <a:rPr lang="tr-T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Kahve</a:t>
                      </a:r>
                      <a:r>
                        <a:rPr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18-20</a:t>
                      </a:r>
                    </a:p>
                    <a:p>
                      <a:pPr lvl="0"/>
                      <a:r>
                        <a:rPr lang="tr-T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Zerdeçal21-23</a:t>
                      </a:r>
                    </a:p>
                    <a:p>
                      <a:pPr lvl="0"/>
                      <a:r>
                        <a:rPr lang="tr-T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Yeşil</a:t>
                      </a:r>
                      <a:r>
                        <a:rPr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çay </a:t>
                      </a:r>
                      <a:r>
                        <a:rPr lang="tr-TR" sz="2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polifenolleri</a:t>
                      </a:r>
                      <a:r>
                        <a:rPr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24</a:t>
                      </a:r>
                      <a:endParaRPr lang="tr-TR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tr-TR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Indole</a:t>
                      </a:r>
                      <a:r>
                        <a:rPr lang="tr-T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-3-</a:t>
                      </a:r>
                      <a:r>
                        <a:rPr lang="tr-TR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Carbinol</a:t>
                      </a:r>
                      <a:r>
                        <a:rPr lang="tr-T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(I3C) (Brokoli,</a:t>
                      </a:r>
                    </a:p>
                    <a:p>
                      <a:pPr lvl="0"/>
                      <a:r>
                        <a:rPr lang="tr-T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karnabahar, lahanagiller) 25</a:t>
                      </a:r>
                    </a:p>
                    <a:p>
                      <a:pPr lvl="0"/>
                      <a:r>
                        <a:rPr lang="tr-TR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Likopen</a:t>
                      </a:r>
                      <a:r>
                        <a:rPr lang="tr-T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26,27</a:t>
                      </a:r>
                    </a:p>
                    <a:p>
                      <a:pPr lvl="0"/>
                      <a:r>
                        <a:rPr lang="tr-T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Melatonin28</a:t>
                      </a:r>
                    </a:p>
                    <a:p>
                      <a:pPr lvl="0"/>
                      <a:r>
                        <a:rPr lang="tr-T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Metformin29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N-</a:t>
                      </a:r>
                      <a:r>
                        <a:rPr lang="tr-TR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acetylcysteine</a:t>
                      </a:r>
                      <a:r>
                        <a:rPr lang="tr-T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(NAC)30-35</a:t>
                      </a:r>
                    </a:p>
                    <a:p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tr-T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Nar 36-38</a:t>
                      </a:r>
                    </a:p>
                    <a:p>
                      <a:pPr lvl="0"/>
                      <a:r>
                        <a:rPr lang="tr-T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Üzüm çekirdeği (</a:t>
                      </a:r>
                      <a:r>
                        <a:rPr lang="tr-TR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Resveratrol</a:t>
                      </a:r>
                      <a:r>
                        <a:rPr lang="tr-T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)39</a:t>
                      </a:r>
                    </a:p>
                    <a:p>
                      <a:pPr lvl="0"/>
                      <a:r>
                        <a:rPr lang="tr-T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Selenyum40</a:t>
                      </a:r>
                    </a:p>
                    <a:p>
                      <a:pPr lvl="0"/>
                      <a:r>
                        <a:rPr lang="tr-TR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Silibinin</a:t>
                      </a:r>
                      <a:r>
                        <a:rPr lang="tr-T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ve</a:t>
                      </a:r>
                      <a:r>
                        <a:rPr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silimarin21,41-47</a:t>
                      </a:r>
                    </a:p>
                    <a:p>
                      <a:pPr lvl="0"/>
                      <a:r>
                        <a:rPr lang="tr-T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Soya </a:t>
                      </a:r>
                      <a:r>
                        <a:rPr lang="tr-TR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flavonoidleri</a:t>
                      </a:r>
                      <a:r>
                        <a:rPr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tr-TR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genistein</a:t>
                      </a:r>
                      <a:r>
                        <a:rPr lang="tr-T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ve</a:t>
                      </a:r>
                    </a:p>
                    <a:p>
                      <a:pPr lvl="0"/>
                      <a:r>
                        <a:rPr lang="tr-T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tr-T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diadzein</a:t>
                      </a:r>
                      <a:r>
                        <a:rPr lang="tr-T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40,47 </a:t>
                      </a:r>
                    </a:p>
                    <a:p>
                      <a:pPr lvl="0"/>
                      <a:r>
                        <a:rPr lang="tr-TR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Sulforafan</a:t>
                      </a:r>
                      <a:r>
                        <a:rPr lang="tr-T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(Brokoli,  karnabahar,</a:t>
                      </a:r>
                    </a:p>
                    <a:p>
                      <a:pPr lvl="0"/>
                      <a:r>
                        <a:rPr lang="tr-T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lahanagiller) 48</a:t>
                      </a:r>
                    </a:p>
                    <a:p>
                      <a:pPr lvl="0"/>
                      <a:r>
                        <a:rPr lang="tr-T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Tokotrienoller49-53</a:t>
                      </a:r>
                    </a:p>
                    <a:p>
                      <a:endParaRPr lang="tr-T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Metin kutusu"/>
          <p:cNvSpPr txBox="1"/>
          <p:nvPr/>
        </p:nvSpPr>
        <p:spPr>
          <a:xfrm>
            <a:off x="500034" y="6357958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http://www.lef.org/magazine/mag2012/nov2012_</a:t>
            </a:r>
            <a:r>
              <a:rPr lang="tr-TR" dirty="0" err="1" smtClean="0"/>
              <a:t>Epigenetics</a:t>
            </a:r>
            <a:r>
              <a:rPr lang="tr-TR" dirty="0" smtClean="0"/>
              <a:t>_</a:t>
            </a:r>
            <a:r>
              <a:rPr lang="tr-TR" dirty="0" err="1" smtClean="0"/>
              <a:t>Breast</a:t>
            </a:r>
            <a:r>
              <a:rPr lang="tr-TR" dirty="0" smtClean="0"/>
              <a:t>_</a:t>
            </a:r>
            <a:r>
              <a:rPr lang="tr-TR" dirty="0" err="1" smtClean="0"/>
              <a:t>Cancer</a:t>
            </a:r>
            <a:r>
              <a:rPr lang="tr-TR" dirty="0" smtClean="0"/>
              <a:t>_01.</a:t>
            </a:r>
            <a:r>
              <a:rPr lang="tr-TR" dirty="0" err="1" smtClean="0"/>
              <a:t>htm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131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3333FF"/>
                </a:solidFill>
                <a:latin typeface="Comic Sans MS" pitchFamily="66" charset="0"/>
              </a:rPr>
              <a:t>2. Düzenleyici genleri kontrol eden besinler</a:t>
            </a:r>
            <a:endParaRPr lang="tr-TR" dirty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err="1" smtClean="0">
                <a:solidFill>
                  <a:srgbClr val="FF0000"/>
                </a:solidFill>
                <a:latin typeface="Comic Sans MS" pitchFamily="66" charset="0"/>
              </a:rPr>
              <a:t>Hipermetilasyon</a:t>
            </a: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 ve </a:t>
            </a:r>
            <a:r>
              <a:rPr lang="tr-TR" dirty="0" err="1" smtClean="0">
                <a:solidFill>
                  <a:srgbClr val="FF0000"/>
                </a:solidFill>
                <a:latin typeface="Comic Sans MS" pitchFamily="66" charset="0"/>
              </a:rPr>
              <a:t>histon</a:t>
            </a: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Comic Sans MS" pitchFamily="66" charset="0"/>
              </a:rPr>
              <a:t>deasetilesyonu</a:t>
            </a: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dirty="0" smtClean="0">
                <a:latin typeface="Comic Sans MS" pitchFamily="66" charset="0"/>
              </a:rPr>
              <a:t>düzenleyici genlerin fonksiyonlarını bozabilirler. Bereket ki birçok besin bu kötü etkileri bertaraf edebilir. </a:t>
            </a:r>
          </a:p>
          <a:p>
            <a:pPr marL="0" indent="0">
              <a:buNone/>
            </a:pPr>
            <a:endParaRPr lang="tr-TR" dirty="0" smtClean="0">
              <a:latin typeface="Comic Sans MS" pitchFamily="66" charset="0"/>
            </a:endParaRPr>
          </a:p>
          <a:p>
            <a:pPr lvl="0"/>
            <a:r>
              <a:rPr lang="tr-TR" dirty="0" err="1" smtClean="0">
                <a:latin typeface="Comic Sans MS" pitchFamily="66" charset="0"/>
              </a:rPr>
              <a:t>Omega</a:t>
            </a:r>
            <a:r>
              <a:rPr lang="tr-TR" dirty="0" smtClean="0">
                <a:latin typeface="Comic Sans MS" pitchFamily="66" charset="0"/>
              </a:rPr>
              <a:t>-3  yağ asitleri 54</a:t>
            </a:r>
          </a:p>
          <a:p>
            <a:pPr lvl="0"/>
            <a:r>
              <a:rPr lang="tr-TR" dirty="0" err="1" smtClean="0">
                <a:latin typeface="Comic Sans MS" pitchFamily="66" charset="0"/>
              </a:rPr>
              <a:t>Likopen</a:t>
            </a:r>
            <a:r>
              <a:rPr lang="tr-TR" dirty="0" smtClean="0">
                <a:latin typeface="Comic Sans MS" pitchFamily="66" charset="0"/>
              </a:rPr>
              <a:t> 55</a:t>
            </a:r>
          </a:p>
          <a:p>
            <a:pPr lvl="0"/>
            <a:r>
              <a:rPr lang="tr-TR" dirty="0" err="1" smtClean="0">
                <a:latin typeface="Comic Sans MS" pitchFamily="66" charset="0"/>
              </a:rPr>
              <a:t>Genistein</a:t>
            </a:r>
            <a:r>
              <a:rPr lang="tr-TR" dirty="0" smtClean="0">
                <a:latin typeface="Comic Sans MS" pitchFamily="66" charset="0"/>
              </a:rPr>
              <a:t> (soya </a:t>
            </a:r>
            <a:r>
              <a:rPr lang="tr-TR" dirty="0" err="1" smtClean="0">
                <a:latin typeface="Comic Sans MS" pitchFamily="66" charset="0"/>
              </a:rPr>
              <a:t>isoflavonu</a:t>
            </a:r>
            <a:r>
              <a:rPr lang="tr-TR" dirty="0" smtClean="0">
                <a:latin typeface="Comic Sans MS" pitchFamily="66" charset="0"/>
              </a:rPr>
              <a:t>) 55</a:t>
            </a:r>
          </a:p>
          <a:p>
            <a:pPr lvl="0"/>
            <a:r>
              <a:rPr lang="tr-TR" dirty="0" smtClean="0">
                <a:latin typeface="Comic Sans MS" pitchFamily="66" charset="0"/>
              </a:rPr>
              <a:t>Üzüm çekirdeği (</a:t>
            </a:r>
            <a:r>
              <a:rPr lang="tr-TR" dirty="0" err="1" smtClean="0">
                <a:latin typeface="Comic Sans MS" pitchFamily="66" charset="0"/>
              </a:rPr>
              <a:t>Resveratrol</a:t>
            </a:r>
            <a:r>
              <a:rPr lang="tr-TR" dirty="0" smtClean="0">
                <a:latin typeface="Comic Sans MS" pitchFamily="66" charset="0"/>
              </a:rPr>
              <a:t>) 56,57</a:t>
            </a:r>
          </a:p>
          <a:p>
            <a:pPr lvl="0"/>
            <a:r>
              <a:rPr lang="tr-TR" dirty="0" smtClean="0">
                <a:latin typeface="Comic Sans MS" pitchFamily="66" charset="0"/>
              </a:rPr>
              <a:t>Kahve 19</a:t>
            </a:r>
            <a:r>
              <a:rPr lang="tr-TR" dirty="0" smtClean="0">
                <a:solidFill>
                  <a:schemeClr val="dk1"/>
                </a:solidFill>
                <a:latin typeface="Comic Sans MS" pitchFamily="66" charset="0"/>
              </a:rPr>
              <a:t> </a:t>
            </a:r>
          </a:p>
          <a:p>
            <a:pPr lvl="0"/>
            <a:r>
              <a:rPr lang="tr-TR" dirty="0" err="1" smtClean="0">
                <a:solidFill>
                  <a:schemeClr val="dk1"/>
                </a:solidFill>
                <a:latin typeface="Comic Sans MS" pitchFamily="66" charset="0"/>
              </a:rPr>
              <a:t>Sulforafan</a:t>
            </a:r>
            <a:r>
              <a:rPr lang="tr-TR" dirty="0" smtClean="0">
                <a:solidFill>
                  <a:schemeClr val="dk1"/>
                </a:solidFill>
                <a:latin typeface="Comic Sans MS" pitchFamily="66" charset="0"/>
              </a:rPr>
              <a:t> (Brokoli,  karnabahar, lahanagiller) </a:t>
            </a:r>
            <a:r>
              <a:rPr lang="tr-TR" dirty="0" smtClean="0">
                <a:latin typeface="Comic Sans MS" pitchFamily="66" charset="0"/>
              </a:rPr>
              <a:t>10,58,59</a:t>
            </a: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500034" y="6357958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3333FF"/>
                </a:solidFill>
              </a:rPr>
              <a:t>http://www.lef.org/magazine/mag2012/nov2012_</a:t>
            </a:r>
            <a:r>
              <a:rPr lang="tr-TR" dirty="0" err="1" smtClean="0">
                <a:solidFill>
                  <a:srgbClr val="3333FF"/>
                </a:solidFill>
              </a:rPr>
              <a:t>Epigenetics</a:t>
            </a:r>
            <a:r>
              <a:rPr lang="tr-TR" dirty="0" smtClean="0">
                <a:solidFill>
                  <a:srgbClr val="3333FF"/>
                </a:solidFill>
              </a:rPr>
              <a:t>_</a:t>
            </a:r>
            <a:r>
              <a:rPr lang="tr-TR" dirty="0" err="1" smtClean="0">
                <a:solidFill>
                  <a:srgbClr val="3333FF"/>
                </a:solidFill>
              </a:rPr>
              <a:t>Breast</a:t>
            </a:r>
            <a:r>
              <a:rPr lang="tr-TR" dirty="0" smtClean="0">
                <a:solidFill>
                  <a:srgbClr val="3333FF"/>
                </a:solidFill>
              </a:rPr>
              <a:t>_</a:t>
            </a:r>
            <a:r>
              <a:rPr lang="tr-TR" dirty="0" err="1" smtClean="0">
                <a:solidFill>
                  <a:srgbClr val="3333FF"/>
                </a:solidFill>
              </a:rPr>
              <a:t>Cancer</a:t>
            </a:r>
            <a:r>
              <a:rPr lang="tr-TR" dirty="0" smtClean="0">
                <a:solidFill>
                  <a:srgbClr val="3333FF"/>
                </a:solidFill>
              </a:rPr>
              <a:t>_01.</a:t>
            </a:r>
            <a:r>
              <a:rPr lang="tr-TR" dirty="0" err="1" smtClean="0">
                <a:solidFill>
                  <a:srgbClr val="3333FF"/>
                </a:solidFill>
              </a:rPr>
              <a:t>htm</a:t>
            </a:r>
            <a:endParaRPr lang="tr-TR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76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3333FF"/>
                </a:solidFill>
                <a:latin typeface="Comic Sans MS" pitchFamily="66" charset="0"/>
              </a:rPr>
              <a:t>3. Kanser oluşturan </a:t>
            </a:r>
            <a:r>
              <a:rPr lang="tr-TR" sz="3600" b="1" dirty="0" err="1" smtClean="0">
                <a:solidFill>
                  <a:srgbClr val="3333FF"/>
                </a:solidFill>
                <a:latin typeface="Comic Sans MS" pitchFamily="66" charset="0"/>
              </a:rPr>
              <a:t>enflamasyonla</a:t>
            </a:r>
            <a:r>
              <a:rPr lang="tr-TR" sz="3600" b="1" dirty="0" smtClean="0">
                <a:solidFill>
                  <a:srgbClr val="3333FF"/>
                </a:solidFill>
                <a:latin typeface="Comic Sans MS" pitchFamily="66" charset="0"/>
              </a:rPr>
              <a:t> mücadele eden besinler</a:t>
            </a:r>
            <a:endParaRPr lang="tr-TR" sz="3600" dirty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>
                <a:latin typeface="Comic Sans MS" pitchFamily="66" charset="0"/>
              </a:rPr>
              <a:t>Bir hücre habisleştikten sonra </a:t>
            </a:r>
            <a:r>
              <a:rPr lang="tr-TR" dirty="0" err="1" smtClean="0">
                <a:latin typeface="Comic Sans MS" pitchFamily="66" charset="0"/>
              </a:rPr>
              <a:t>enflamasyon</a:t>
            </a:r>
            <a:r>
              <a:rPr lang="tr-TR" dirty="0" smtClean="0">
                <a:latin typeface="Comic Sans MS" pitchFamily="66" charset="0"/>
              </a:rPr>
              <a:t> habisleşmeyi artırır. Birçok yiyeceğin </a:t>
            </a:r>
            <a:r>
              <a:rPr lang="tr-TR" dirty="0" err="1" smtClean="0">
                <a:latin typeface="Comic Sans MS" pitchFamily="66" charset="0"/>
              </a:rPr>
              <a:t>enflamasyonu</a:t>
            </a:r>
            <a:r>
              <a:rPr lang="tr-TR" dirty="0" smtClean="0">
                <a:latin typeface="Comic Sans MS" pitchFamily="66" charset="0"/>
              </a:rPr>
              <a:t> azaltıcı etkisi vardır;</a:t>
            </a:r>
          </a:p>
          <a:p>
            <a:r>
              <a:rPr lang="tr-TR" dirty="0" smtClean="0">
                <a:latin typeface="Comic Sans MS" pitchFamily="66" charset="0"/>
              </a:rPr>
              <a:t>Aspirin 61-66</a:t>
            </a:r>
          </a:p>
          <a:p>
            <a:r>
              <a:rPr lang="tr-TR" dirty="0" err="1">
                <a:latin typeface="Comic Sans MS" pitchFamily="66" charset="0"/>
              </a:rPr>
              <a:t>Konjüge</a:t>
            </a:r>
            <a:r>
              <a:rPr lang="tr-TR" dirty="0">
                <a:latin typeface="Comic Sans MS" pitchFamily="66" charset="0"/>
              </a:rPr>
              <a:t> </a:t>
            </a:r>
            <a:r>
              <a:rPr lang="tr-TR" dirty="0" err="1">
                <a:latin typeface="Comic Sans MS" pitchFamily="66" charset="0"/>
              </a:rPr>
              <a:t>linoleik</a:t>
            </a:r>
            <a:r>
              <a:rPr lang="tr-TR" dirty="0">
                <a:latin typeface="Comic Sans MS" pitchFamily="66" charset="0"/>
              </a:rPr>
              <a:t> asit</a:t>
            </a:r>
            <a:r>
              <a:rPr lang="tr-TR" dirty="0" smtClean="0">
                <a:latin typeface="Comic Sans MS" pitchFamily="66" charset="0"/>
              </a:rPr>
              <a:t>(CLA) 67,68</a:t>
            </a:r>
          </a:p>
          <a:p>
            <a:r>
              <a:rPr lang="tr-TR" dirty="0" smtClean="0">
                <a:latin typeface="Comic Sans MS" pitchFamily="66" charset="0"/>
              </a:rPr>
              <a:t>Kahve 18,69</a:t>
            </a:r>
          </a:p>
          <a:p>
            <a:r>
              <a:rPr lang="tr-TR" dirty="0" smtClean="0">
                <a:latin typeface="Comic Sans MS" pitchFamily="66" charset="0"/>
              </a:rPr>
              <a:t>Zerdeçal 70,71</a:t>
            </a:r>
          </a:p>
          <a:p>
            <a:r>
              <a:rPr lang="tr-TR" dirty="0" err="1" smtClean="0">
                <a:latin typeface="Comic Sans MS" pitchFamily="66" charset="0"/>
              </a:rPr>
              <a:t>Omega</a:t>
            </a:r>
            <a:r>
              <a:rPr lang="tr-TR" dirty="0" smtClean="0">
                <a:latin typeface="Comic Sans MS" pitchFamily="66" charset="0"/>
              </a:rPr>
              <a:t>-3  yağ asitleri 72</a:t>
            </a:r>
          </a:p>
          <a:p>
            <a:r>
              <a:rPr lang="tr-TR" dirty="0" smtClean="0">
                <a:latin typeface="Comic Sans MS" pitchFamily="66" charset="0"/>
              </a:rPr>
              <a:t>Nar 73</a:t>
            </a:r>
          </a:p>
          <a:p>
            <a:r>
              <a:rPr lang="tr-TR" dirty="0" err="1" smtClean="0">
                <a:latin typeface="Comic Sans MS" pitchFamily="66" charset="0"/>
              </a:rPr>
              <a:t>Kuersetin</a:t>
            </a:r>
            <a:r>
              <a:rPr lang="tr-TR" dirty="0" smtClean="0">
                <a:latin typeface="Comic Sans MS" pitchFamily="66" charset="0"/>
              </a:rPr>
              <a:t> (turunçgiller) 74</a:t>
            </a:r>
          </a:p>
          <a:p>
            <a:r>
              <a:rPr lang="tr-TR" dirty="0" smtClean="0">
                <a:latin typeface="Comic Sans MS" pitchFamily="66" charset="0"/>
              </a:rPr>
              <a:t>Üzüm çekirdeği (</a:t>
            </a:r>
            <a:r>
              <a:rPr lang="tr-TR" dirty="0" err="1" smtClean="0">
                <a:latin typeface="Comic Sans MS" pitchFamily="66" charset="0"/>
              </a:rPr>
              <a:t>resveratrol</a:t>
            </a:r>
            <a:r>
              <a:rPr lang="tr-TR" dirty="0" smtClean="0">
                <a:latin typeface="Comic Sans MS" pitchFamily="66" charset="0"/>
              </a:rPr>
              <a:t>) 39</a:t>
            </a:r>
          </a:p>
          <a:p>
            <a:r>
              <a:rPr lang="tr-TR" dirty="0" smtClean="0">
                <a:latin typeface="Comic Sans MS" pitchFamily="66" charset="0"/>
              </a:rPr>
              <a:t>D Vitamini 75</a:t>
            </a: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500034" y="6357958"/>
            <a:ext cx="828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3333FF"/>
                </a:solidFill>
                <a:latin typeface="Comic Sans MS" pitchFamily="66" charset="0"/>
              </a:rPr>
              <a:t>http://www.lef.org/magazine/mag2012/nov2012_</a:t>
            </a:r>
            <a:r>
              <a:rPr lang="tr-TR" sz="1400" dirty="0" err="1" smtClean="0">
                <a:solidFill>
                  <a:srgbClr val="3333FF"/>
                </a:solidFill>
                <a:latin typeface="Comic Sans MS" pitchFamily="66" charset="0"/>
              </a:rPr>
              <a:t>Epigenetics</a:t>
            </a:r>
            <a:r>
              <a:rPr lang="tr-TR" sz="1400" dirty="0" smtClean="0">
                <a:solidFill>
                  <a:srgbClr val="3333FF"/>
                </a:solidFill>
                <a:latin typeface="Comic Sans MS" pitchFamily="66" charset="0"/>
              </a:rPr>
              <a:t>_</a:t>
            </a:r>
            <a:r>
              <a:rPr lang="tr-TR" sz="1400" dirty="0" err="1" smtClean="0">
                <a:solidFill>
                  <a:srgbClr val="3333FF"/>
                </a:solidFill>
                <a:latin typeface="Comic Sans MS" pitchFamily="66" charset="0"/>
              </a:rPr>
              <a:t>Breast</a:t>
            </a:r>
            <a:r>
              <a:rPr lang="tr-TR" sz="1400" dirty="0" smtClean="0">
                <a:solidFill>
                  <a:srgbClr val="3333FF"/>
                </a:solidFill>
                <a:latin typeface="Comic Sans MS" pitchFamily="66" charset="0"/>
              </a:rPr>
              <a:t>_</a:t>
            </a:r>
            <a:r>
              <a:rPr lang="tr-TR" sz="1400" dirty="0" err="1" smtClean="0">
                <a:solidFill>
                  <a:srgbClr val="3333FF"/>
                </a:solidFill>
                <a:latin typeface="Comic Sans MS" pitchFamily="66" charset="0"/>
              </a:rPr>
              <a:t>Cancer</a:t>
            </a:r>
            <a:r>
              <a:rPr lang="tr-TR" sz="1400" dirty="0" smtClean="0">
                <a:solidFill>
                  <a:srgbClr val="3333FF"/>
                </a:solidFill>
                <a:latin typeface="Comic Sans MS" pitchFamily="66" charset="0"/>
              </a:rPr>
              <a:t>_01.</a:t>
            </a:r>
            <a:r>
              <a:rPr lang="tr-TR" sz="1400" dirty="0" err="1" smtClean="0">
                <a:solidFill>
                  <a:srgbClr val="3333FF"/>
                </a:solidFill>
                <a:latin typeface="Comic Sans MS" pitchFamily="66" charset="0"/>
              </a:rPr>
              <a:t>htm</a:t>
            </a:r>
            <a:endParaRPr lang="tr-TR" sz="1400" dirty="0">
              <a:solidFill>
                <a:srgbClr val="3333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506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4. Aşırı hücre bölünmesini engelleyen besinler</a:t>
            </a:r>
            <a:endParaRPr lang="tr-TR" dirty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smtClean="0">
                <a:latin typeface="Comic Sans MS" pitchFamily="66" charset="0"/>
              </a:rPr>
              <a:t>Aşırı hücre bölünmesi kanserin en iyi bilinen özelliklerindendir. Birçok besin bu aşırı hücre bölünmesini önleyebilir. </a:t>
            </a:r>
            <a:endParaRPr lang="en-US" dirty="0" smtClean="0">
              <a:latin typeface="Comic Sans MS" pitchFamily="66" charset="0"/>
            </a:endParaRPr>
          </a:p>
          <a:p>
            <a:endParaRPr lang="tr-TR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Apigenin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tr-TR" dirty="0" smtClean="0">
                <a:latin typeface="Comic Sans MS" pitchFamily="66" charset="0"/>
              </a:rPr>
              <a:t>sarı bitkiler </a:t>
            </a:r>
            <a:r>
              <a:rPr lang="en-US" dirty="0" smtClean="0">
                <a:latin typeface="Comic Sans MS" pitchFamily="66" charset="0"/>
              </a:rPr>
              <a:t>76</a:t>
            </a:r>
          </a:p>
          <a:p>
            <a:r>
              <a:rPr lang="en-US" dirty="0" smtClean="0">
                <a:latin typeface="Comic Sans MS" pitchFamily="66" charset="0"/>
              </a:rPr>
              <a:t>Aspirin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77</a:t>
            </a:r>
          </a:p>
          <a:p>
            <a:r>
              <a:rPr lang="tr-TR" dirty="0" smtClean="0">
                <a:latin typeface="Comic Sans MS" pitchFamily="66" charset="0"/>
              </a:rPr>
              <a:t>Kahve </a:t>
            </a:r>
            <a:r>
              <a:rPr lang="en-US" dirty="0" smtClean="0">
                <a:latin typeface="Comic Sans MS" pitchFamily="66" charset="0"/>
              </a:rPr>
              <a:t>78</a:t>
            </a:r>
          </a:p>
          <a:p>
            <a:r>
              <a:rPr lang="en-US" dirty="0" smtClean="0">
                <a:latin typeface="Comic Sans MS" pitchFamily="66" charset="0"/>
              </a:rPr>
              <a:t>Indole-3-Carbinol (I3C) </a:t>
            </a:r>
            <a:r>
              <a:rPr lang="tr-TR" dirty="0" smtClean="0">
                <a:solidFill>
                  <a:schemeClr val="dk1"/>
                </a:solidFill>
                <a:latin typeface="Comic Sans MS" pitchFamily="66" charset="0"/>
              </a:rPr>
              <a:t>(Brokoli,  karnabahar, lahanagiller) </a:t>
            </a:r>
            <a:r>
              <a:rPr lang="en-US" dirty="0" smtClean="0">
                <a:latin typeface="Comic Sans MS" pitchFamily="66" charset="0"/>
              </a:rPr>
              <a:t>79,80</a:t>
            </a:r>
          </a:p>
          <a:p>
            <a:r>
              <a:rPr lang="en-US" dirty="0" smtClean="0">
                <a:latin typeface="Comic Sans MS" pitchFamily="66" charset="0"/>
              </a:rPr>
              <a:t>Melatonin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81</a:t>
            </a:r>
          </a:p>
          <a:p>
            <a:r>
              <a:rPr lang="en-US" dirty="0" err="1" smtClean="0">
                <a:latin typeface="Comic Sans MS" pitchFamily="66" charset="0"/>
              </a:rPr>
              <a:t>Pterostilben</a:t>
            </a:r>
            <a:r>
              <a:rPr lang="en-US" dirty="0" smtClean="0">
                <a:latin typeface="Comic Sans MS" pitchFamily="66" charset="0"/>
              </a:rPr>
              <a:t>,</a:t>
            </a:r>
            <a:r>
              <a:rPr lang="tr-TR" dirty="0" smtClean="0">
                <a:latin typeface="Comic Sans MS" pitchFamily="66" charset="0"/>
              </a:rPr>
              <a:t> (</a:t>
            </a:r>
            <a:r>
              <a:rPr lang="tr-TR" dirty="0" err="1" smtClean="0">
                <a:latin typeface="Comic Sans MS" pitchFamily="66" charset="0"/>
              </a:rPr>
              <a:t>resveratrol</a:t>
            </a:r>
            <a:r>
              <a:rPr lang="tr-TR" dirty="0" smtClean="0">
                <a:latin typeface="Comic Sans MS" pitchFamily="66" charset="0"/>
              </a:rPr>
              <a:t> benzeri bir madde) </a:t>
            </a:r>
            <a:r>
              <a:rPr lang="en-US" dirty="0" smtClean="0">
                <a:latin typeface="Comic Sans MS" pitchFamily="66" charset="0"/>
              </a:rPr>
              <a:t>82</a:t>
            </a:r>
          </a:p>
          <a:p>
            <a:r>
              <a:rPr lang="en-US" dirty="0" err="1" smtClean="0">
                <a:latin typeface="Comic Sans MS" pitchFamily="66" charset="0"/>
              </a:rPr>
              <a:t>Selen</a:t>
            </a:r>
            <a:r>
              <a:rPr lang="tr-TR" dirty="0" smtClean="0">
                <a:latin typeface="Comic Sans MS" pitchFamily="66" charset="0"/>
              </a:rPr>
              <a:t>y</a:t>
            </a:r>
            <a:r>
              <a:rPr lang="en-US" dirty="0" smtClean="0">
                <a:latin typeface="Comic Sans MS" pitchFamily="66" charset="0"/>
              </a:rPr>
              <a:t>um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83</a:t>
            </a:r>
          </a:p>
          <a:p>
            <a:r>
              <a:rPr lang="en-US" dirty="0" err="1" smtClean="0">
                <a:latin typeface="Comic Sans MS" pitchFamily="66" charset="0"/>
              </a:rPr>
              <a:t>Sulforaphane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tr-TR" dirty="0" smtClean="0">
                <a:solidFill>
                  <a:schemeClr val="dk1"/>
                </a:solidFill>
                <a:latin typeface="Comic Sans MS" pitchFamily="66" charset="0"/>
              </a:rPr>
              <a:t>(Brokoli,  karnabahar, lahanagiller) </a:t>
            </a:r>
            <a:r>
              <a:rPr lang="en-US" dirty="0" smtClean="0">
                <a:latin typeface="Comic Sans MS" pitchFamily="66" charset="0"/>
              </a:rPr>
              <a:t>10,84</a:t>
            </a: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500034" y="6357958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3333FF"/>
                </a:solidFill>
              </a:rPr>
              <a:t>http://www.lef.org/magazine/mag2012/nov2012_</a:t>
            </a:r>
            <a:r>
              <a:rPr lang="tr-TR" dirty="0" err="1" smtClean="0">
                <a:solidFill>
                  <a:srgbClr val="3333FF"/>
                </a:solidFill>
              </a:rPr>
              <a:t>Epigenetics</a:t>
            </a:r>
            <a:r>
              <a:rPr lang="tr-TR" dirty="0" smtClean="0">
                <a:solidFill>
                  <a:srgbClr val="3333FF"/>
                </a:solidFill>
              </a:rPr>
              <a:t>_</a:t>
            </a:r>
            <a:r>
              <a:rPr lang="tr-TR" dirty="0" err="1" smtClean="0">
                <a:solidFill>
                  <a:srgbClr val="3333FF"/>
                </a:solidFill>
              </a:rPr>
              <a:t>Breast</a:t>
            </a:r>
            <a:r>
              <a:rPr lang="tr-TR" dirty="0" smtClean="0">
                <a:solidFill>
                  <a:srgbClr val="3333FF"/>
                </a:solidFill>
              </a:rPr>
              <a:t>_</a:t>
            </a:r>
            <a:r>
              <a:rPr lang="tr-TR" dirty="0" err="1" smtClean="0">
                <a:solidFill>
                  <a:srgbClr val="3333FF"/>
                </a:solidFill>
              </a:rPr>
              <a:t>Cancer</a:t>
            </a:r>
            <a:r>
              <a:rPr lang="tr-TR" dirty="0" smtClean="0">
                <a:solidFill>
                  <a:srgbClr val="3333FF"/>
                </a:solidFill>
              </a:rPr>
              <a:t>_01.</a:t>
            </a:r>
            <a:r>
              <a:rPr lang="tr-TR" dirty="0" err="1" smtClean="0">
                <a:solidFill>
                  <a:srgbClr val="3333FF"/>
                </a:solidFill>
              </a:rPr>
              <a:t>htm</a:t>
            </a:r>
            <a:endParaRPr lang="tr-TR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715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Comic Sans MS" pitchFamily="66" charset="0"/>
              </a:rPr>
              <a:t>Çocukluk çağı dışında yaşlanan hücrelerle yeni yapılanlar hemen hemen birbirine eşittir.  </a:t>
            </a:r>
            <a:endParaRPr lang="tr-TR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tr-TR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Comic Sans MS" pitchFamily="66" charset="0"/>
              </a:rPr>
              <a:t>Aşırı hücre üremesinin dizginlenememe</a:t>
            </a:r>
            <a:r>
              <a:rPr lang="tr-TR" smtClean="0">
                <a:latin typeface="Comic Sans MS" pitchFamily="66" charset="0"/>
              </a:rPr>
              <a:t>-</a:t>
            </a:r>
            <a:r>
              <a:rPr lang="en-US" smtClean="0">
                <a:latin typeface="Comic Sans MS" pitchFamily="66" charset="0"/>
              </a:rPr>
              <a:t>sine, yani yıkımdan çok yapım olmasına, ya da vadeleri dolmasına rağmen hücrelerin yaşamını sürdürmesine </a:t>
            </a:r>
            <a:r>
              <a:rPr lang="en-US" smtClean="0">
                <a:solidFill>
                  <a:srgbClr val="FF0000"/>
                </a:solidFill>
                <a:latin typeface="Comic Sans MS" pitchFamily="66" charset="0"/>
              </a:rPr>
              <a:t>kanser </a:t>
            </a:r>
            <a:r>
              <a:rPr lang="en-US" smtClean="0">
                <a:latin typeface="Comic Sans MS" pitchFamily="66" charset="0"/>
              </a:rPr>
              <a:t>denir. 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 smtClean="0">
                <a:solidFill>
                  <a:srgbClr val="0000FF"/>
                </a:solidFill>
                <a:latin typeface="Comic Sans MS" pitchFamily="66" charset="0"/>
              </a:rPr>
              <a:t>Kanser-tanım II</a:t>
            </a:r>
            <a:endParaRPr lang="en-US" smtClean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5. Habis hücreleri selim hücrelere dönüştüren besinler</a:t>
            </a:r>
            <a:endParaRPr lang="tr-TR" dirty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latin typeface="Comic Sans MS" pitchFamily="66" charset="0"/>
              </a:rPr>
              <a:t>Bazı besinler habis hücreleri selim hücrelere dönüştürebilirler.</a:t>
            </a:r>
          </a:p>
          <a:p>
            <a:endParaRPr lang="tr-TR" dirty="0" smtClean="0">
              <a:latin typeface="Comic Sans MS" pitchFamily="66" charset="0"/>
            </a:endParaRPr>
          </a:p>
          <a:p>
            <a:r>
              <a:rPr lang="tr-TR" dirty="0" err="1">
                <a:latin typeface="Comic Sans MS" pitchFamily="66" charset="0"/>
              </a:rPr>
              <a:t>Konjüge</a:t>
            </a:r>
            <a:r>
              <a:rPr lang="tr-TR" dirty="0">
                <a:latin typeface="Comic Sans MS" pitchFamily="66" charset="0"/>
              </a:rPr>
              <a:t> </a:t>
            </a:r>
            <a:r>
              <a:rPr lang="tr-TR" dirty="0" err="1">
                <a:latin typeface="Comic Sans MS" pitchFamily="66" charset="0"/>
              </a:rPr>
              <a:t>linoleik</a:t>
            </a:r>
            <a:r>
              <a:rPr lang="tr-TR" dirty="0">
                <a:latin typeface="Comic Sans MS" pitchFamily="66" charset="0"/>
              </a:rPr>
              <a:t> asit</a:t>
            </a:r>
            <a:r>
              <a:rPr lang="en-US" dirty="0" smtClean="0">
                <a:latin typeface="Comic Sans MS" pitchFamily="66" charset="0"/>
              </a:rPr>
              <a:t>(CLA)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85</a:t>
            </a:r>
          </a:p>
          <a:p>
            <a:r>
              <a:rPr lang="en-US" dirty="0" smtClean="0">
                <a:latin typeface="Comic Sans MS" pitchFamily="66" charset="0"/>
              </a:rPr>
              <a:t>N-</a:t>
            </a:r>
            <a:r>
              <a:rPr lang="en-US" dirty="0" err="1" smtClean="0">
                <a:latin typeface="Comic Sans MS" pitchFamily="66" charset="0"/>
              </a:rPr>
              <a:t>acetylcysteine</a:t>
            </a:r>
            <a:r>
              <a:rPr lang="en-US" dirty="0" smtClean="0">
                <a:latin typeface="Comic Sans MS" pitchFamily="66" charset="0"/>
              </a:rPr>
              <a:t> (NAC)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32</a:t>
            </a:r>
          </a:p>
          <a:p>
            <a:r>
              <a:rPr lang="tr-TR" dirty="0" smtClean="0">
                <a:latin typeface="Comic Sans MS" pitchFamily="66" charset="0"/>
              </a:rPr>
              <a:t>D </a:t>
            </a:r>
            <a:r>
              <a:rPr lang="en-US" dirty="0" smtClean="0">
                <a:latin typeface="Comic Sans MS" pitchFamily="66" charset="0"/>
              </a:rPr>
              <a:t>Vitamin</a:t>
            </a:r>
            <a:r>
              <a:rPr lang="tr-TR" dirty="0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 86,87</a:t>
            </a:r>
          </a:p>
          <a:p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500034" y="6357958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3333FF"/>
                </a:solidFill>
              </a:rPr>
              <a:t>http://www.lef.org/magazine/mag2012/nov2012_</a:t>
            </a:r>
            <a:r>
              <a:rPr lang="tr-TR" dirty="0" err="1" smtClean="0">
                <a:solidFill>
                  <a:srgbClr val="3333FF"/>
                </a:solidFill>
              </a:rPr>
              <a:t>Epigenetics</a:t>
            </a:r>
            <a:r>
              <a:rPr lang="tr-TR" dirty="0" smtClean="0">
                <a:solidFill>
                  <a:srgbClr val="3333FF"/>
                </a:solidFill>
              </a:rPr>
              <a:t>_</a:t>
            </a:r>
            <a:r>
              <a:rPr lang="tr-TR" dirty="0" err="1" smtClean="0">
                <a:solidFill>
                  <a:srgbClr val="3333FF"/>
                </a:solidFill>
              </a:rPr>
              <a:t>Breast</a:t>
            </a:r>
            <a:r>
              <a:rPr lang="tr-TR" dirty="0" smtClean="0">
                <a:solidFill>
                  <a:srgbClr val="3333FF"/>
                </a:solidFill>
              </a:rPr>
              <a:t>_</a:t>
            </a:r>
            <a:r>
              <a:rPr lang="tr-TR" dirty="0" err="1" smtClean="0">
                <a:solidFill>
                  <a:srgbClr val="3333FF"/>
                </a:solidFill>
              </a:rPr>
              <a:t>Cancer</a:t>
            </a:r>
            <a:r>
              <a:rPr lang="tr-TR" dirty="0" smtClean="0">
                <a:solidFill>
                  <a:srgbClr val="3333FF"/>
                </a:solidFill>
              </a:rPr>
              <a:t>_01.</a:t>
            </a:r>
            <a:r>
              <a:rPr lang="tr-TR" dirty="0" err="1" smtClean="0">
                <a:solidFill>
                  <a:srgbClr val="3333FF"/>
                </a:solidFill>
              </a:rPr>
              <a:t>htm</a:t>
            </a:r>
            <a:endParaRPr lang="tr-TR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2822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0070C0"/>
                </a:solidFill>
                <a:latin typeface="Comic Sans MS" pitchFamily="66" charset="0"/>
              </a:rPr>
              <a:t>6. KANSER HÜCRELERİNİ ÖLDÜREN BESİNLER</a:t>
            </a:r>
            <a:endParaRPr lang="tr-TR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2043114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Comic Sans MS" pitchFamily="66" charset="0"/>
              </a:rPr>
              <a:t>Habis hücrelerde programlı hücre ölümü (</a:t>
            </a:r>
            <a:r>
              <a:rPr lang="tr-TR" dirty="0" err="1" smtClean="0">
                <a:solidFill>
                  <a:srgbClr val="FF0000"/>
                </a:solidFill>
                <a:latin typeface="Comic Sans MS" pitchFamily="66" charset="0"/>
              </a:rPr>
              <a:t>apoptoz</a:t>
            </a:r>
            <a:r>
              <a:rPr lang="tr-TR" dirty="0" smtClean="0">
                <a:latin typeface="Comic Sans MS" pitchFamily="66" charset="0"/>
              </a:rPr>
              <a:t>) gecikir. Bazı besinler bu gecikmeyi  engelleyebilir. </a:t>
            </a:r>
            <a:endParaRPr lang="en-US" dirty="0" smtClean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500034" y="6357958"/>
            <a:ext cx="8286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rgbClr val="3333FF"/>
                </a:solidFill>
                <a:latin typeface="Comic Sans MS" pitchFamily="66" charset="0"/>
              </a:rPr>
              <a:t>http://www.lef.org/magazine/mag2012/nov2012_</a:t>
            </a:r>
            <a:r>
              <a:rPr lang="tr-TR" sz="1600" dirty="0" err="1" smtClean="0">
                <a:solidFill>
                  <a:srgbClr val="3333FF"/>
                </a:solidFill>
                <a:latin typeface="Comic Sans MS" pitchFamily="66" charset="0"/>
              </a:rPr>
              <a:t>Epigenetics</a:t>
            </a:r>
            <a:r>
              <a:rPr lang="tr-TR" sz="1600" dirty="0" smtClean="0">
                <a:solidFill>
                  <a:srgbClr val="3333FF"/>
                </a:solidFill>
                <a:latin typeface="Comic Sans MS" pitchFamily="66" charset="0"/>
              </a:rPr>
              <a:t>_</a:t>
            </a:r>
            <a:r>
              <a:rPr lang="tr-TR" sz="1600" dirty="0" err="1" smtClean="0">
                <a:solidFill>
                  <a:srgbClr val="3333FF"/>
                </a:solidFill>
                <a:latin typeface="Comic Sans MS" pitchFamily="66" charset="0"/>
              </a:rPr>
              <a:t>Breast</a:t>
            </a:r>
            <a:r>
              <a:rPr lang="tr-TR" sz="1600" dirty="0" smtClean="0">
                <a:solidFill>
                  <a:srgbClr val="3333FF"/>
                </a:solidFill>
                <a:latin typeface="Comic Sans MS" pitchFamily="66" charset="0"/>
              </a:rPr>
              <a:t>_</a:t>
            </a:r>
            <a:r>
              <a:rPr lang="tr-TR" sz="1600" dirty="0" err="1" smtClean="0">
                <a:solidFill>
                  <a:srgbClr val="3333FF"/>
                </a:solidFill>
                <a:latin typeface="Comic Sans MS" pitchFamily="66" charset="0"/>
              </a:rPr>
              <a:t>Cancer</a:t>
            </a:r>
            <a:r>
              <a:rPr lang="tr-TR" sz="1600" dirty="0" smtClean="0">
                <a:solidFill>
                  <a:srgbClr val="3333FF"/>
                </a:solidFill>
                <a:latin typeface="Comic Sans MS" pitchFamily="66" charset="0"/>
              </a:rPr>
              <a:t>_01.</a:t>
            </a:r>
            <a:r>
              <a:rPr lang="tr-TR" sz="1600" dirty="0" err="1" smtClean="0">
                <a:solidFill>
                  <a:srgbClr val="3333FF"/>
                </a:solidFill>
                <a:latin typeface="Comic Sans MS" pitchFamily="66" charset="0"/>
              </a:rPr>
              <a:t>htm</a:t>
            </a:r>
            <a:endParaRPr lang="tr-TR" sz="1600" dirty="0">
              <a:solidFill>
                <a:srgbClr val="3333FF"/>
              </a:solidFill>
              <a:latin typeface="Comic Sans MS" pitchFamily="66" charset="0"/>
            </a:endParaRPr>
          </a:p>
        </p:txBody>
      </p:sp>
      <p:graphicFrame>
        <p:nvGraphicFramePr>
          <p:cNvPr id="5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238676"/>
              </p:ext>
            </p:extLst>
          </p:nvPr>
        </p:nvGraphicFramePr>
        <p:xfrm>
          <a:off x="428596" y="3643314"/>
          <a:ext cx="8429684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  <a:gridCol w="4214842"/>
              </a:tblGrid>
              <a:tr h="2323166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omic Sans MS" pitchFamily="66" charset="0"/>
                        </a:rPr>
                        <a:t>Apigenin</a:t>
                      </a:r>
                      <a:r>
                        <a:rPr lang="tr-TR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dirty="0" smtClean="0">
                          <a:latin typeface="Comic Sans MS" pitchFamily="66" charset="0"/>
                        </a:rPr>
                        <a:t>76,88,89</a:t>
                      </a:r>
                    </a:p>
                    <a:p>
                      <a:r>
                        <a:rPr lang="tr-TR" dirty="0" smtClean="0">
                          <a:latin typeface="Comic Sans MS" pitchFamily="66" charset="0"/>
                        </a:rPr>
                        <a:t>Kahve </a:t>
                      </a:r>
                      <a:r>
                        <a:rPr lang="en-US" dirty="0" smtClean="0">
                          <a:latin typeface="Comic Sans MS" pitchFamily="66" charset="0"/>
                        </a:rPr>
                        <a:t>78</a:t>
                      </a:r>
                    </a:p>
                    <a:p>
                      <a:r>
                        <a:rPr lang="tr-TR" dirty="0" err="1" smtClean="0">
                          <a:latin typeface="Comic Sans MS" pitchFamily="66" charset="0"/>
                        </a:rPr>
                        <a:t>Konjüge</a:t>
                      </a:r>
                      <a:r>
                        <a:rPr lang="tr-TR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tr-TR" dirty="0" err="1" smtClean="0">
                          <a:latin typeface="Comic Sans MS" pitchFamily="66" charset="0"/>
                        </a:rPr>
                        <a:t>linoleik</a:t>
                      </a:r>
                      <a:r>
                        <a:rPr lang="tr-TR" dirty="0" smtClean="0">
                          <a:latin typeface="Comic Sans MS" pitchFamily="66" charset="0"/>
                        </a:rPr>
                        <a:t> asit </a:t>
                      </a:r>
                      <a:r>
                        <a:rPr lang="en-US" dirty="0" smtClean="0">
                          <a:latin typeface="Comic Sans MS" pitchFamily="66" charset="0"/>
                        </a:rPr>
                        <a:t>(CLA)</a:t>
                      </a:r>
                      <a:r>
                        <a:rPr lang="tr-TR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dirty="0" smtClean="0">
                          <a:latin typeface="Comic Sans MS" pitchFamily="66" charset="0"/>
                        </a:rPr>
                        <a:t>90</a:t>
                      </a:r>
                    </a:p>
                    <a:p>
                      <a:r>
                        <a:rPr lang="tr-TR" dirty="0" smtClean="0">
                          <a:latin typeface="Comic Sans MS" pitchFamily="66" charset="0"/>
                        </a:rPr>
                        <a:t>Zerdeçal </a:t>
                      </a:r>
                      <a:r>
                        <a:rPr lang="en-US" dirty="0" smtClean="0">
                          <a:latin typeface="Comic Sans MS" pitchFamily="66" charset="0"/>
                        </a:rPr>
                        <a:t>91,92</a:t>
                      </a:r>
                    </a:p>
                    <a:p>
                      <a:r>
                        <a:rPr lang="tr-TR" dirty="0" smtClean="0">
                          <a:latin typeface="Comic Sans MS" pitchFamily="66" charset="0"/>
                        </a:rPr>
                        <a:t>Yeşil çay </a:t>
                      </a:r>
                      <a:r>
                        <a:rPr lang="en-US" dirty="0" smtClean="0">
                          <a:latin typeface="Comic Sans MS" pitchFamily="66" charset="0"/>
                        </a:rPr>
                        <a:t>24</a:t>
                      </a:r>
                    </a:p>
                    <a:p>
                      <a:r>
                        <a:rPr lang="en-US" dirty="0" smtClean="0">
                          <a:latin typeface="Comic Sans MS" pitchFamily="66" charset="0"/>
                        </a:rPr>
                        <a:t>Indole-3-Carbinol (I3C)</a:t>
                      </a:r>
                      <a:r>
                        <a:rPr lang="tr-TR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dirty="0" smtClean="0">
                          <a:latin typeface="Comic Sans MS" pitchFamily="66" charset="0"/>
                        </a:rPr>
                        <a:t>79,93</a:t>
                      </a:r>
                    </a:p>
                    <a:p>
                      <a:r>
                        <a:rPr lang="en-US" dirty="0" smtClean="0">
                          <a:latin typeface="Comic Sans MS" pitchFamily="66" charset="0"/>
                        </a:rPr>
                        <a:t>Melatonin</a:t>
                      </a:r>
                      <a:r>
                        <a:rPr lang="tr-TR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dirty="0" smtClean="0">
                          <a:latin typeface="Comic Sans MS" pitchFamily="66" charset="0"/>
                        </a:rPr>
                        <a:t>94</a:t>
                      </a:r>
                    </a:p>
                    <a:p>
                      <a:endParaRPr lang="tr-T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N-</a:t>
                      </a:r>
                      <a:r>
                        <a:rPr lang="en-US" dirty="0" err="1" smtClean="0">
                          <a:latin typeface="Comic Sans MS" pitchFamily="66" charset="0"/>
                        </a:rPr>
                        <a:t>acetylcysteine</a:t>
                      </a:r>
                      <a:r>
                        <a:rPr lang="en-US" dirty="0" smtClean="0">
                          <a:latin typeface="Comic Sans MS" pitchFamily="66" charset="0"/>
                        </a:rPr>
                        <a:t> (NAC)</a:t>
                      </a:r>
                      <a:r>
                        <a:rPr lang="tr-TR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dirty="0" smtClean="0">
                          <a:latin typeface="Comic Sans MS" pitchFamily="66" charset="0"/>
                        </a:rPr>
                        <a:t>95</a:t>
                      </a:r>
                    </a:p>
                    <a:p>
                      <a:r>
                        <a:rPr lang="tr-TR" dirty="0" smtClean="0">
                          <a:latin typeface="Comic Sans MS" pitchFamily="66" charset="0"/>
                        </a:rPr>
                        <a:t>Nar </a:t>
                      </a:r>
                      <a:r>
                        <a:rPr lang="en-US" dirty="0" smtClean="0">
                          <a:latin typeface="Comic Sans MS" pitchFamily="66" charset="0"/>
                        </a:rPr>
                        <a:t>96,97</a:t>
                      </a:r>
                    </a:p>
                    <a:p>
                      <a:r>
                        <a:rPr lang="tr-TR" dirty="0" smtClean="0">
                          <a:latin typeface="Comic Sans MS" pitchFamily="66" charset="0"/>
                        </a:rPr>
                        <a:t>K</a:t>
                      </a:r>
                      <a:r>
                        <a:rPr lang="en-US" dirty="0" err="1" smtClean="0">
                          <a:latin typeface="Comic Sans MS" pitchFamily="66" charset="0"/>
                        </a:rPr>
                        <a:t>uer</a:t>
                      </a:r>
                      <a:r>
                        <a:rPr lang="tr-TR" dirty="0" smtClean="0">
                          <a:latin typeface="Comic Sans MS" pitchFamily="66" charset="0"/>
                        </a:rPr>
                        <a:t>s</a:t>
                      </a:r>
                      <a:r>
                        <a:rPr lang="en-US" dirty="0" err="1" smtClean="0">
                          <a:latin typeface="Comic Sans MS" pitchFamily="66" charset="0"/>
                        </a:rPr>
                        <a:t>etin</a:t>
                      </a:r>
                      <a:r>
                        <a:rPr lang="tr-TR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dirty="0" smtClean="0">
                          <a:latin typeface="Comic Sans MS" pitchFamily="66" charset="0"/>
                        </a:rPr>
                        <a:t>98</a:t>
                      </a:r>
                    </a:p>
                    <a:p>
                      <a:r>
                        <a:rPr lang="en-US" dirty="0" err="1" smtClean="0">
                          <a:latin typeface="Comic Sans MS" pitchFamily="66" charset="0"/>
                        </a:rPr>
                        <a:t>Selen</a:t>
                      </a:r>
                      <a:r>
                        <a:rPr lang="tr-TR" dirty="0" smtClean="0">
                          <a:latin typeface="Comic Sans MS" pitchFamily="66" charset="0"/>
                        </a:rPr>
                        <a:t>y</a:t>
                      </a:r>
                      <a:r>
                        <a:rPr lang="en-US" dirty="0" smtClean="0">
                          <a:latin typeface="Comic Sans MS" pitchFamily="66" charset="0"/>
                        </a:rPr>
                        <a:t>um</a:t>
                      </a:r>
                      <a:r>
                        <a:rPr lang="tr-TR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dirty="0" smtClean="0">
                          <a:latin typeface="Comic Sans MS" pitchFamily="66" charset="0"/>
                        </a:rPr>
                        <a:t>83</a:t>
                      </a:r>
                    </a:p>
                    <a:p>
                      <a:r>
                        <a:rPr lang="en-US" dirty="0" err="1" smtClean="0">
                          <a:latin typeface="Comic Sans MS" pitchFamily="66" charset="0"/>
                        </a:rPr>
                        <a:t>Silibinin</a:t>
                      </a:r>
                      <a:r>
                        <a:rPr lang="tr-TR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dirty="0" smtClean="0">
                          <a:latin typeface="Comic Sans MS" pitchFamily="66" charset="0"/>
                        </a:rPr>
                        <a:t>99</a:t>
                      </a:r>
                    </a:p>
                    <a:p>
                      <a:r>
                        <a:rPr lang="en-US" dirty="0" smtClean="0">
                          <a:latin typeface="Comic Sans MS" pitchFamily="66" charset="0"/>
                        </a:rPr>
                        <a:t>Soy</a:t>
                      </a:r>
                      <a:r>
                        <a:rPr lang="tr-TR" dirty="0" smtClean="0">
                          <a:latin typeface="Comic Sans MS" pitchFamily="66" charset="0"/>
                        </a:rPr>
                        <a:t>a</a:t>
                      </a:r>
                      <a:r>
                        <a:rPr lang="en-US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dirty="0" err="1" smtClean="0">
                          <a:latin typeface="Comic Sans MS" pitchFamily="66" charset="0"/>
                        </a:rPr>
                        <a:t>Isoflavon</a:t>
                      </a:r>
                      <a:r>
                        <a:rPr lang="tr-TR" dirty="0" err="1" smtClean="0">
                          <a:latin typeface="Comic Sans MS" pitchFamily="66" charset="0"/>
                        </a:rPr>
                        <a:t>lar</a:t>
                      </a:r>
                      <a:r>
                        <a:rPr lang="tr-TR" dirty="0" smtClean="0">
                          <a:latin typeface="Comic Sans MS" pitchFamily="66" charset="0"/>
                        </a:rPr>
                        <a:t> ı</a:t>
                      </a:r>
                      <a:r>
                        <a:rPr lang="en-US" dirty="0" smtClean="0">
                          <a:latin typeface="Comic Sans MS" pitchFamily="66" charset="0"/>
                        </a:rPr>
                        <a:t>97,100,101</a:t>
                      </a:r>
                    </a:p>
                    <a:p>
                      <a:r>
                        <a:rPr lang="en-US" dirty="0" err="1" smtClean="0">
                          <a:latin typeface="Comic Sans MS" pitchFamily="66" charset="0"/>
                        </a:rPr>
                        <a:t>Tocotrienol</a:t>
                      </a:r>
                      <a:r>
                        <a:rPr lang="tr-TR" dirty="0" err="1" smtClean="0">
                          <a:latin typeface="Comic Sans MS" pitchFamily="66" charset="0"/>
                        </a:rPr>
                        <a:t>ler</a:t>
                      </a:r>
                      <a:r>
                        <a:rPr lang="en-US" dirty="0" smtClean="0">
                          <a:latin typeface="Comic Sans MS" pitchFamily="66" charset="0"/>
                        </a:rPr>
                        <a:t>102,103</a:t>
                      </a:r>
                    </a:p>
                    <a:p>
                      <a:r>
                        <a:rPr lang="tr-TR" dirty="0" smtClean="0">
                          <a:latin typeface="Comic Sans MS" pitchFamily="66" charset="0"/>
                        </a:rPr>
                        <a:t>D </a:t>
                      </a:r>
                      <a:r>
                        <a:rPr lang="en-US" dirty="0" smtClean="0">
                          <a:latin typeface="Comic Sans MS" pitchFamily="66" charset="0"/>
                        </a:rPr>
                        <a:t>Vitamin</a:t>
                      </a:r>
                      <a:r>
                        <a:rPr lang="tr-TR" dirty="0" smtClean="0">
                          <a:latin typeface="Comic Sans MS" pitchFamily="66" charset="0"/>
                        </a:rPr>
                        <a:t>i </a:t>
                      </a:r>
                      <a:r>
                        <a:rPr lang="en-US" dirty="0" smtClean="0">
                          <a:latin typeface="Comic Sans MS" pitchFamily="66" charset="0"/>
                        </a:rPr>
                        <a:t>94</a:t>
                      </a:r>
                    </a:p>
                    <a:p>
                      <a:endParaRPr lang="tr-TR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0630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7</a:t>
            </a:r>
            <a:r>
              <a:rPr lang="tr-TR" b="1" dirty="0" smtClean="0">
                <a:solidFill>
                  <a:srgbClr val="3333FF"/>
                </a:solidFill>
              </a:rPr>
              <a:t>.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Meme kanseri reseptörlerinin restorasyonunu etkileyen besinler</a:t>
            </a:r>
            <a:endParaRPr lang="en-US" b="1" dirty="0" smtClean="0">
              <a:solidFill>
                <a:srgbClr val="3333FF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smtClean="0">
                <a:latin typeface="Comic Sans MS" pitchFamily="66" charset="0"/>
              </a:rPr>
              <a:t>Meme kanseri hücrelerinin </a:t>
            </a: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%70 </a:t>
            </a:r>
            <a:r>
              <a:rPr lang="tr-TR" dirty="0" smtClean="0">
                <a:latin typeface="Comic Sans MS" pitchFamily="66" charset="0"/>
              </a:rPr>
              <a:t>kadarı büyümeleri için östrojene ihtiyaç gösterirler. Tümörlerin az bir bölümü ise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HER2/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neu</a:t>
            </a: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dirty="0" smtClean="0">
                <a:latin typeface="Comic Sans MS" pitchFamily="66" charset="0"/>
              </a:rPr>
              <a:t>denilen bir büyüme faktörüne muhtaçtırlar. Bu kanser hücrelerinin reseptörleri etkilenebilirse en azından daha tehlikesiz bir duruma dönüşebilirler. </a:t>
            </a:r>
          </a:p>
          <a:p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Tümörlerin %15 ile %25’i arası </a:t>
            </a:r>
            <a:r>
              <a:rPr lang="en-US" dirty="0" smtClean="0">
                <a:latin typeface="Comic Sans MS" pitchFamily="66" charset="0"/>
              </a:rPr>
              <a:t>"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triple-negativ</a:t>
            </a:r>
            <a:r>
              <a:rPr lang="en-US" dirty="0" smtClean="0">
                <a:latin typeface="Comic Sans MS" pitchFamily="66" charset="0"/>
              </a:rPr>
              <a:t>e" </a:t>
            </a:r>
            <a:r>
              <a:rPr lang="tr-TR" dirty="0" smtClean="0">
                <a:latin typeface="Comic Sans MS" pitchFamily="66" charset="0"/>
              </a:rPr>
              <a:t> kanserlerdir. Yani üç reseptöre de </a:t>
            </a:r>
            <a:r>
              <a:rPr lang="en-US" dirty="0" smtClean="0">
                <a:latin typeface="Comic Sans MS" pitchFamily="66" charset="0"/>
              </a:rPr>
              <a:t>(</a:t>
            </a:r>
            <a:r>
              <a:rPr lang="tr-TR" dirty="0" smtClean="0">
                <a:latin typeface="Comic Sans MS" pitchFamily="66" charset="0"/>
              </a:rPr>
              <a:t>ö</a:t>
            </a:r>
            <a:r>
              <a:rPr lang="en-US" dirty="0" err="1" smtClean="0">
                <a:latin typeface="Comic Sans MS" pitchFamily="66" charset="0"/>
              </a:rPr>
              <a:t>stro</a:t>
            </a:r>
            <a:r>
              <a:rPr lang="tr-TR" dirty="0" smtClean="0">
                <a:latin typeface="Comic Sans MS" pitchFamily="66" charset="0"/>
              </a:rPr>
              <a:t>j</a:t>
            </a:r>
            <a:r>
              <a:rPr lang="en-US" dirty="0" smtClean="0">
                <a:latin typeface="Comic Sans MS" pitchFamily="66" charset="0"/>
              </a:rPr>
              <a:t>en, </a:t>
            </a:r>
            <a:r>
              <a:rPr lang="en-US" dirty="0" err="1" smtClean="0">
                <a:latin typeface="Comic Sans MS" pitchFamily="66" charset="0"/>
              </a:rPr>
              <a:t>progesteron</a:t>
            </a:r>
            <a:r>
              <a:rPr lang="tr-TR" dirty="0" smtClean="0">
                <a:latin typeface="Comic Sans MS" pitchFamily="66" charset="0"/>
              </a:rPr>
              <a:t> ve</a:t>
            </a:r>
            <a:r>
              <a:rPr lang="en-US" dirty="0" smtClean="0">
                <a:latin typeface="Comic Sans MS" pitchFamily="66" charset="0"/>
              </a:rPr>
              <a:t> HER2/</a:t>
            </a:r>
            <a:r>
              <a:rPr lang="en-US" dirty="0" err="1" smtClean="0">
                <a:latin typeface="Comic Sans MS" pitchFamily="66" charset="0"/>
              </a:rPr>
              <a:t>neu</a:t>
            </a:r>
            <a:r>
              <a:rPr lang="en-US" dirty="0" smtClean="0">
                <a:latin typeface="Comic Sans MS" pitchFamily="66" charset="0"/>
              </a:rPr>
              <a:t>)</a:t>
            </a:r>
            <a:r>
              <a:rPr lang="tr-TR" dirty="0" smtClean="0">
                <a:latin typeface="Comic Sans MS" pitchFamily="66" charset="0"/>
              </a:rPr>
              <a:t> sahip  değillerdir ve tedaviye çok dirençlidirler. </a:t>
            </a:r>
          </a:p>
          <a:p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Bazı yiyecekler </a:t>
            </a:r>
            <a:r>
              <a:rPr lang="en-US" dirty="0" smtClean="0">
                <a:latin typeface="Comic Sans MS" pitchFamily="66" charset="0"/>
              </a:rPr>
              <a:t>"triple-negative" </a:t>
            </a:r>
            <a:r>
              <a:rPr lang="tr-TR" dirty="0" smtClean="0">
                <a:latin typeface="Comic Sans MS" pitchFamily="66" charset="0"/>
              </a:rPr>
              <a:t> reseptörleri restore edebilirler ve standart tedavilere yardımcı olabilirler. </a:t>
            </a:r>
            <a:endParaRPr lang="tr-T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7637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Meme kanseri reseptörlerinin restorasyonunu etkileyen besinler</a:t>
            </a:r>
            <a:endParaRPr lang="tr-TR" dirty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>
                <a:latin typeface="Comic Sans MS" pitchFamily="66" charset="0"/>
              </a:rPr>
              <a:t>Kahve 104,105</a:t>
            </a:r>
          </a:p>
          <a:p>
            <a:r>
              <a:rPr lang="tr-TR" dirty="0" err="1" smtClean="0">
                <a:latin typeface="Comic Sans MS" pitchFamily="66" charset="0"/>
              </a:rPr>
              <a:t>Konjüge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linoleik</a:t>
            </a:r>
            <a:r>
              <a:rPr lang="tr-TR" dirty="0" smtClean="0">
                <a:latin typeface="Comic Sans MS" pitchFamily="66" charset="0"/>
              </a:rPr>
              <a:t> asit (CLA)106</a:t>
            </a:r>
          </a:p>
          <a:p>
            <a:r>
              <a:rPr lang="tr-TR" dirty="0" smtClean="0">
                <a:latin typeface="Comic Sans MS" pitchFamily="66" charset="0"/>
              </a:rPr>
              <a:t>Zerdeçal 107</a:t>
            </a:r>
          </a:p>
          <a:p>
            <a:r>
              <a:rPr lang="tr-TR" dirty="0" smtClean="0">
                <a:latin typeface="Comic Sans MS" pitchFamily="66" charset="0"/>
              </a:rPr>
              <a:t>Yeşil çay 11,108</a:t>
            </a:r>
          </a:p>
          <a:p>
            <a:r>
              <a:rPr lang="tr-TR" dirty="0" smtClean="0">
                <a:latin typeface="Comic Sans MS" pitchFamily="66" charset="0"/>
              </a:rPr>
              <a:t>Melatonin 109</a:t>
            </a:r>
          </a:p>
          <a:p>
            <a:r>
              <a:rPr lang="tr-TR" dirty="0" err="1" smtClean="0">
                <a:latin typeface="Comic Sans MS" pitchFamily="66" charset="0"/>
              </a:rPr>
              <a:t>Metformin</a:t>
            </a:r>
            <a:r>
              <a:rPr lang="tr-TR" dirty="0" smtClean="0">
                <a:latin typeface="Comic Sans MS" pitchFamily="66" charset="0"/>
              </a:rPr>
              <a:t> 110</a:t>
            </a:r>
          </a:p>
          <a:p>
            <a:r>
              <a:rPr lang="tr-TR" dirty="0" smtClean="0">
                <a:latin typeface="Comic Sans MS" pitchFamily="66" charset="0"/>
              </a:rPr>
              <a:t>Omega-3 yağ asitleri 111</a:t>
            </a:r>
          </a:p>
          <a:p>
            <a:r>
              <a:rPr lang="tr-TR" dirty="0" err="1" smtClean="0">
                <a:latin typeface="Comic Sans MS" pitchFamily="66" charset="0"/>
              </a:rPr>
              <a:t>Sulforafan</a:t>
            </a:r>
            <a:r>
              <a:rPr lang="tr-TR" dirty="0" smtClean="0">
                <a:latin typeface="Comic Sans MS" pitchFamily="66" charset="0"/>
              </a:rPr>
              <a:t> 11,112</a:t>
            </a: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500034" y="6357958"/>
            <a:ext cx="8286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rgbClr val="3333FF"/>
                </a:solidFill>
                <a:latin typeface="Comic Sans MS" pitchFamily="66" charset="0"/>
              </a:rPr>
              <a:t>http://www.lef.org/magazine/mag2012/nov2012_</a:t>
            </a:r>
            <a:r>
              <a:rPr lang="tr-TR" sz="1600" dirty="0" err="1" smtClean="0">
                <a:solidFill>
                  <a:srgbClr val="3333FF"/>
                </a:solidFill>
                <a:latin typeface="Comic Sans MS" pitchFamily="66" charset="0"/>
              </a:rPr>
              <a:t>Epigenetics</a:t>
            </a:r>
            <a:r>
              <a:rPr lang="tr-TR" sz="1600" dirty="0" smtClean="0">
                <a:solidFill>
                  <a:srgbClr val="3333FF"/>
                </a:solidFill>
                <a:latin typeface="Comic Sans MS" pitchFamily="66" charset="0"/>
              </a:rPr>
              <a:t>_</a:t>
            </a:r>
            <a:r>
              <a:rPr lang="tr-TR" sz="1600" dirty="0" err="1" smtClean="0">
                <a:solidFill>
                  <a:srgbClr val="3333FF"/>
                </a:solidFill>
                <a:latin typeface="Comic Sans MS" pitchFamily="66" charset="0"/>
              </a:rPr>
              <a:t>Breast</a:t>
            </a:r>
            <a:r>
              <a:rPr lang="tr-TR" sz="1600" dirty="0" smtClean="0">
                <a:solidFill>
                  <a:srgbClr val="3333FF"/>
                </a:solidFill>
                <a:latin typeface="Comic Sans MS" pitchFamily="66" charset="0"/>
              </a:rPr>
              <a:t>_</a:t>
            </a:r>
            <a:r>
              <a:rPr lang="tr-TR" sz="1600" dirty="0" err="1" smtClean="0">
                <a:solidFill>
                  <a:srgbClr val="3333FF"/>
                </a:solidFill>
                <a:latin typeface="Comic Sans MS" pitchFamily="66" charset="0"/>
              </a:rPr>
              <a:t>Cancer</a:t>
            </a:r>
            <a:r>
              <a:rPr lang="tr-TR" sz="1600" dirty="0" smtClean="0">
                <a:solidFill>
                  <a:srgbClr val="3333FF"/>
                </a:solidFill>
                <a:latin typeface="Comic Sans MS" pitchFamily="66" charset="0"/>
              </a:rPr>
              <a:t>_01.</a:t>
            </a:r>
            <a:r>
              <a:rPr lang="tr-TR" sz="1600" dirty="0" err="1" smtClean="0">
                <a:solidFill>
                  <a:srgbClr val="3333FF"/>
                </a:solidFill>
                <a:latin typeface="Comic Sans MS" pitchFamily="66" charset="0"/>
              </a:rPr>
              <a:t>htm</a:t>
            </a:r>
            <a:endParaRPr lang="tr-TR" sz="1600" dirty="0">
              <a:solidFill>
                <a:srgbClr val="3333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1795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8. Östrojen yapımını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inhibe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eden besinler</a:t>
            </a:r>
            <a:endParaRPr lang="tr-TR" dirty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 dirty="0" err="1" smtClean="0">
                <a:solidFill>
                  <a:srgbClr val="FF0000"/>
                </a:solidFill>
                <a:latin typeface="Comic Sans MS" pitchFamily="66" charset="0"/>
              </a:rPr>
              <a:t>Aromataz</a:t>
            </a:r>
            <a:r>
              <a:rPr lang="tr-TR" dirty="0" smtClean="0">
                <a:latin typeface="Comic Sans MS" pitchFamily="66" charset="0"/>
              </a:rPr>
              <a:t> çeşitli dokularda östrojen yapımını artırırlar. </a:t>
            </a:r>
            <a:r>
              <a:rPr lang="tr-TR" dirty="0" err="1" smtClean="0">
                <a:latin typeface="Comic Sans MS" pitchFamily="66" charset="0"/>
              </a:rPr>
              <a:t>Aromataz</a:t>
            </a:r>
            <a:r>
              <a:rPr lang="tr-TR" dirty="0" smtClean="0">
                <a:latin typeface="Comic Sans MS" pitchFamily="66" charset="0"/>
              </a:rPr>
              <a:t> aktivitesini </a:t>
            </a:r>
            <a:r>
              <a:rPr lang="tr-TR" dirty="0" err="1" smtClean="0">
                <a:latin typeface="Comic Sans MS" pitchFamily="66" charset="0"/>
              </a:rPr>
              <a:t>inhibe</a:t>
            </a:r>
            <a:r>
              <a:rPr lang="tr-TR" dirty="0" smtClean="0">
                <a:latin typeface="Comic Sans MS" pitchFamily="66" charset="0"/>
              </a:rPr>
              <a:t> eden besinler  östrojen bağımlı meme kanseri hücrelerinin büyümesini azaltırlar. </a:t>
            </a:r>
            <a:endParaRPr lang="en-US" dirty="0" smtClean="0">
              <a:latin typeface="Comic Sans MS" pitchFamily="66" charset="0"/>
            </a:endParaRPr>
          </a:p>
          <a:p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K</a:t>
            </a:r>
            <a:r>
              <a:rPr lang="en-US" dirty="0" smtClean="0">
                <a:latin typeface="Comic Sans MS" pitchFamily="66" charset="0"/>
              </a:rPr>
              <a:t>r</a:t>
            </a:r>
            <a:r>
              <a:rPr lang="tr-TR" dirty="0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sin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113</a:t>
            </a:r>
          </a:p>
          <a:p>
            <a:r>
              <a:rPr lang="en-US" dirty="0" err="1" smtClean="0">
                <a:latin typeface="Comic Sans MS" pitchFamily="66" charset="0"/>
              </a:rPr>
              <a:t>Enterola</a:t>
            </a:r>
            <a:r>
              <a:rPr lang="tr-TR" dirty="0" smtClean="0">
                <a:latin typeface="Comic Sans MS" pitchFamily="66" charset="0"/>
              </a:rPr>
              <a:t>k</a:t>
            </a:r>
            <a:r>
              <a:rPr lang="en-US" dirty="0" smtClean="0">
                <a:latin typeface="Comic Sans MS" pitchFamily="66" charset="0"/>
              </a:rPr>
              <a:t>ton</a:t>
            </a:r>
            <a:r>
              <a:rPr lang="tr-TR" dirty="0" smtClean="0">
                <a:latin typeface="Comic Sans MS" pitchFamily="66" charset="0"/>
              </a:rPr>
              <a:t> (</a:t>
            </a: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keten tohumu</a:t>
            </a:r>
            <a:r>
              <a:rPr lang="tr-TR" dirty="0" smtClean="0">
                <a:latin typeface="Comic Sans MS" pitchFamily="66" charset="0"/>
              </a:rPr>
              <a:t>, l</a:t>
            </a:r>
            <a:r>
              <a:rPr lang="en-US" dirty="0" err="1" smtClean="0">
                <a:latin typeface="Comic Sans MS" pitchFamily="66" charset="0"/>
              </a:rPr>
              <a:t>ignan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tr-TR" dirty="0" smtClean="0">
                <a:latin typeface="Comic Sans MS" pitchFamily="66" charset="0"/>
              </a:rPr>
              <a:t>ekstresi) </a:t>
            </a:r>
            <a:r>
              <a:rPr lang="en-US" dirty="0" smtClean="0">
                <a:latin typeface="Comic Sans MS" pitchFamily="66" charset="0"/>
              </a:rPr>
              <a:t>114</a:t>
            </a:r>
          </a:p>
          <a:p>
            <a:r>
              <a:rPr lang="tr-TR" dirty="0" smtClean="0">
                <a:latin typeface="Comic Sans MS" pitchFamily="66" charset="0"/>
              </a:rPr>
              <a:t>Üzüm çekirdeği </a:t>
            </a:r>
            <a:r>
              <a:rPr lang="en-US" dirty="0" smtClean="0">
                <a:latin typeface="Comic Sans MS" pitchFamily="66" charset="0"/>
              </a:rPr>
              <a:t>115</a:t>
            </a:r>
          </a:p>
          <a:p>
            <a:r>
              <a:rPr lang="tr-TR" dirty="0" smtClean="0">
                <a:latin typeface="Comic Sans MS" pitchFamily="66" charset="0"/>
              </a:rPr>
              <a:t>Arpa özütü </a:t>
            </a:r>
            <a:r>
              <a:rPr lang="en-US" dirty="0" smtClean="0">
                <a:latin typeface="Comic Sans MS" pitchFamily="66" charset="0"/>
              </a:rPr>
              <a:t>116</a:t>
            </a:r>
          </a:p>
          <a:p>
            <a:r>
              <a:rPr lang="en-US" dirty="0" smtClean="0">
                <a:latin typeface="Comic Sans MS" pitchFamily="66" charset="0"/>
              </a:rPr>
              <a:t>Melatonin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109</a:t>
            </a:r>
          </a:p>
          <a:p>
            <a:r>
              <a:rPr lang="tr-TR" dirty="0" smtClean="0">
                <a:latin typeface="Comic Sans MS" pitchFamily="66" charset="0"/>
              </a:rPr>
              <a:t>Nar </a:t>
            </a:r>
            <a:r>
              <a:rPr lang="en-US" dirty="0" smtClean="0">
                <a:latin typeface="Comic Sans MS" pitchFamily="66" charset="0"/>
              </a:rPr>
              <a:t>117</a:t>
            </a:r>
          </a:p>
          <a:p>
            <a:r>
              <a:rPr lang="tr-TR" dirty="0" smtClean="0">
                <a:latin typeface="Comic Sans MS" pitchFamily="66" charset="0"/>
              </a:rPr>
              <a:t>D </a:t>
            </a:r>
            <a:r>
              <a:rPr lang="en-US" dirty="0" smtClean="0">
                <a:latin typeface="Comic Sans MS" pitchFamily="66" charset="0"/>
              </a:rPr>
              <a:t>Vitamin</a:t>
            </a:r>
            <a:r>
              <a:rPr lang="tr-TR" dirty="0" smtClean="0">
                <a:latin typeface="Comic Sans MS" pitchFamily="66" charset="0"/>
              </a:rPr>
              <a:t>i </a:t>
            </a:r>
            <a:r>
              <a:rPr lang="en-US" dirty="0" smtClean="0">
                <a:latin typeface="Comic Sans MS" pitchFamily="66" charset="0"/>
              </a:rPr>
              <a:t> 75</a:t>
            </a:r>
          </a:p>
          <a:p>
            <a:endParaRPr lang="tr-TR" dirty="0" smtClean="0"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Not</a:t>
            </a:r>
            <a:r>
              <a:rPr lang="en-US" dirty="0" smtClean="0">
                <a:latin typeface="Comic Sans MS" pitchFamily="66" charset="0"/>
              </a:rPr>
              <a:t>: </a:t>
            </a:r>
            <a:r>
              <a:rPr lang="en-US" dirty="0" err="1" smtClean="0">
                <a:latin typeface="Comic Sans MS" pitchFamily="66" charset="0"/>
              </a:rPr>
              <a:t>aromata</a:t>
            </a:r>
            <a:r>
              <a:rPr lang="tr-TR" dirty="0" err="1" smtClean="0">
                <a:latin typeface="Comic Sans MS" pitchFamily="66" charset="0"/>
              </a:rPr>
              <a:t>zı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inhibe</a:t>
            </a:r>
            <a:r>
              <a:rPr lang="tr-TR" dirty="0" smtClean="0">
                <a:latin typeface="Comic Sans MS" pitchFamily="66" charset="0"/>
              </a:rPr>
              <a:t> eden ilaçlar (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Arimidex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®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tr-TR" dirty="0" smtClean="0">
                <a:latin typeface="Comic Sans MS" pitchFamily="66" charset="0"/>
              </a:rPr>
              <a:t>=</a:t>
            </a:r>
            <a:r>
              <a:rPr lang="en-US" dirty="0" err="1" smtClean="0">
                <a:latin typeface="Comic Sans MS" pitchFamily="66" charset="0"/>
              </a:rPr>
              <a:t>anastrozol</a:t>
            </a:r>
            <a:r>
              <a:rPr lang="en-US" dirty="0" smtClean="0">
                <a:latin typeface="Comic Sans MS" pitchFamily="66" charset="0"/>
              </a:rPr>
              <a:t>)</a:t>
            </a:r>
            <a:r>
              <a:rPr lang="tr-TR" dirty="0" smtClean="0">
                <a:latin typeface="Comic Sans MS" pitchFamily="66" charset="0"/>
              </a:rPr>
              <a:t> daha güçlüdür ama östrojeni aşırı düşürerek menopoz oluşturabilir. </a:t>
            </a:r>
            <a:r>
              <a:rPr lang="en-US" dirty="0" smtClean="0">
                <a:latin typeface="Comic Sans MS" pitchFamily="66" charset="0"/>
              </a:rPr>
              <a:t> </a:t>
            </a: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500034" y="6357958"/>
            <a:ext cx="8286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rgbClr val="3333FF"/>
                </a:solidFill>
                <a:latin typeface="Comic Sans MS" pitchFamily="66" charset="0"/>
              </a:rPr>
              <a:t>http://www.lef.org/magazine/mag2012/nov2012_</a:t>
            </a:r>
            <a:r>
              <a:rPr lang="tr-TR" sz="1600" dirty="0" err="1" smtClean="0">
                <a:solidFill>
                  <a:srgbClr val="3333FF"/>
                </a:solidFill>
                <a:latin typeface="Comic Sans MS" pitchFamily="66" charset="0"/>
              </a:rPr>
              <a:t>Epigenetics</a:t>
            </a:r>
            <a:r>
              <a:rPr lang="tr-TR" sz="1600" dirty="0" smtClean="0">
                <a:solidFill>
                  <a:srgbClr val="3333FF"/>
                </a:solidFill>
                <a:latin typeface="Comic Sans MS" pitchFamily="66" charset="0"/>
              </a:rPr>
              <a:t>_</a:t>
            </a:r>
            <a:r>
              <a:rPr lang="tr-TR" sz="1600" dirty="0" err="1" smtClean="0">
                <a:solidFill>
                  <a:srgbClr val="3333FF"/>
                </a:solidFill>
                <a:latin typeface="Comic Sans MS" pitchFamily="66" charset="0"/>
              </a:rPr>
              <a:t>Breast</a:t>
            </a:r>
            <a:r>
              <a:rPr lang="tr-TR" sz="1600" dirty="0" smtClean="0">
                <a:solidFill>
                  <a:srgbClr val="3333FF"/>
                </a:solidFill>
                <a:latin typeface="Comic Sans MS" pitchFamily="66" charset="0"/>
              </a:rPr>
              <a:t>_</a:t>
            </a:r>
            <a:r>
              <a:rPr lang="tr-TR" sz="1600" dirty="0" err="1" smtClean="0">
                <a:solidFill>
                  <a:srgbClr val="3333FF"/>
                </a:solidFill>
                <a:latin typeface="Comic Sans MS" pitchFamily="66" charset="0"/>
              </a:rPr>
              <a:t>Cancer</a:t>
            </a:r>
            <a:r>
              <a:rPr lang="tr-TR" sz="1600" dirty="0" smtClean="0">
                <a:solidFill>
                  <a:srgbClr val="3333FF"/>
                </a:solidFill>
                <a:latin typeface="Comic Sans MS" pitchFamily="66" charset="0"/>
              </a:rPr>
              <a:t>_01.</a:t>
            </a:r>
            <a:r>
              <a:rPr lang="tr-TR" sz="1600" dirty="0" err="1" smtClean="0">
                <a:solidFill>
                  <a:srgbClr val="3333FF"/>
                </a:solidFill>
                <a:latin typeface="Comic Sans MS" pitchFamily="66" charset="0"/>
              </a:rPr>
              <a:t>htm</a:t>
            </a:r>
            <a:endParaRPr lang="tr-TR" sz="1600" dirty="0">
              <a:solidFill>
                <a:srgbClr val="3333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6672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9. Anormal büyüme faktörlerini 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inhibe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 eden besinler</a:t>
            </a:r>
            <a:endParaRPr lang="tr-TR" dirty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329642" cy="2185989"/>
          </a:xfrm>
        </p:spPr>
        <p:txBody>
          <a:bodyPr>
            <a:normAutofit/>
          </a:bodyPr>
          <a:lstStyle/>
          <a:p>
            <a:r>
              <a:rPr lang="tr-TR" dirty="0">
                <a:latin typeface="Comic Sans MS" pitchFamily="66" charset="0"/>
              </a:rPr>
              <a:t>Ö</a:t>
            </a:r>
            <a:r>
              <a:rPr lang="tr-TR" dirty="0" smtClean="0">
                <a:latin typeface="Comic Sans MS" pitchFamily="66" charset="0"/>
              </a:rPr>
              <a:t>strojen, </a:t>
            </a:r>
            <a:r>
              <a:rPr lang="tr-TR" dirty="0" err="1" smtClean="0">
                <a:latin typeface="Comic Sans MS" pitchFamily="66" charset="0"/>
              </a:rPr>
              <a:t>progesteron</a:t>
            </a:r>
            <a:r>
              <a:rPr lang="tr-TR" dirty="0" smtClean="0">
                <a:latin typeface="Comic Sans MS" pitchFamily="66" charset="0"/>
              </a:rPr>
              <a:t> ve HER2/</a:t>
            </a:r>
            <a:r>
              <a:rPr lang="tr-TR" dirty="0" err="1" smtClean="0">
                <a:latin typeface="Comic Sans MS" pitchFamily="66" charset="0"/>
              </a:rPr>
              <a:t>neu</a:t>
            </a:r>
            <a:r>
              <a:rPr lang="tr-TR" dirty="0" smtClean="0">
                <a:latin typeface="Comic Sans MS" pitchFamily="66" charset="0"/>
              </a:rPr>
              <a:t> dışında da meme kanseri hücrelerini büyüten büyüme faktörleri vardır. Bazı besinler bunları </a:t>
            </a:r>
            <a:r>
              <a:rPr lang="tr-TR" dirty="0" err="1" smtClean="0">
                <a:latin typeface="Comic Sans MS" pitchFamily="66" charset="0"/>
              </a:rPr>
              <a:t>inhibe</a:t>
            </a:r>
            <a:r>
              <a:rPr lang="tr-TR" dirty="0" smtClean="0">
                <a:latin typeface="Comic Sans MS" pitchFamily="66" charset="0"/>
              </a:rPr>
              <a:t> edebilir. </a:t>
            </a:r>
            <a:endParaRPr lang="tr-TR" dirty="0">
              <a:latin typeface="Comic Sans MS" pitchFamily="66" charset="0"/>
            </a:endParaRPr>
          </a:p>
        </p:txBody>
      </p:sp>
      <p:graphicFrame>
        <p:nvGraphicFramePr>
          <p:cNvPr id="4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407932"/>
              </p:ext>
            </p:extLst>
          </p:nvPr>
        </p:nvGraphicFramePr>
        <p:xfrm>
          <a:off x="611559" y="3891916"/>
          <a:ext cx="8246720" cy="2323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1878"/>
                <a:gridCol w="4214842"/>
              </a:tblGrid>
              <a:tr h="2323166"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Comic Sans MS" pitchFamily="66" charset="0"/>
                        </a:rPr>
                        <a:t>Konjüge</a:t>
                      </a:r>
                      <a:r>
                        <a:rPr lang="tr-TR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tr-TR" dirty="0" err="1" smtClean="0">
                          <a:latin typeface="Comic Sans MS" pitchFamily="66" charset="0"/>
                        </a:rPr>
                        <a:t>linoleik</a:t>
                      </a:r>
                      <a:r>
                        <a:rPr lang="tr-TR" dirty="0" smtClean="0">
                          <a:latin typeface="Comic Sans MS" pitchFamily="66" charset="0"/>
                        </a:rPr>
                        <a:t> asit </a:t>
                      </a:r>
                      <a:r>
                        <a:rPr lang="tr-TR" dirty="0" smtClean="0"/>
                        <a:t>(CLA) 119</a:t>
                      </a:r>
                    </a:p>
                    <a:p>
                      <a:r>
                        <a:rPr lang="tr-TR" dirty="0" smtClean="0"/>
                        <a:t>Zerdeçal92</a:t>
                      </a:r>
                    </a:p>
                    <a:p>
                      <a:r>
                        <a:rPr lang="tr-TR" dirty="0" smtClean="0"/>
                        <a:t>Gamma </a:t>
                      </a:r>
                      <a:r>
                        <a:rPr lang="tr-TR" dirty="0" err="1" smtClean="0"/>
                        <a:t>tocotrienol</a:t>
                      </a:r>
                      <a:r>
                        <a:rPr lang="tr-TR" dirty="0" smtClean="0"/>
                        <a:t> 120</a:t>
                      </a:r>
                    </a:p>
                    <a:p>
                      <a:r>
                        <a:rPr lang="tr-TR" dirty="0" smtClean="0"/>
                        <a:t>Yeşil</a:t>
                      </a:r>
                      <a:r>
                        <a:rPr lang="tr-TR" baseline="0" dirty="0" smtClean="0"/>
                        <a:t> çay </a:t>
                      </a:r>
                      <a:r>
                        <a:rPr lang="tr-TR" dirty="0" smtClean="0"/>
                        <a:t>108,121</a:t>
                      </a:r>
                    </a:p>
                    <a:p>
                      <a:r>
                        <a:rPr lang="tr-TR" dirty="0" err="1" smtClean="0"/>
                        <a:t>Indole</a:t>
                      </a:r>
                      <a:r>
                        <a:rPr lang="tr-TR" dirty="0" smtClean="0"/>
                        <a:t>-3-</a:t>
                      </a:r>
                      <a:r>
                        <a:rPr lang="tr-TR" dirty="0" err="1" smtClean="0"/>
                        <a:t>Carbinol</a:t>
                      </a:r>
                      <a:r>
                        <a:rPr lang="tr-TR" dirty="0" smtClean="0"/>
                        <a:t> (I3C )80</a:t>
                      </a:r>
                    </a:p>
                    <a:p>
                      <a:r>
                        <a:rPr lang="tr-TR" dirty="0" smtClean="0"/>
                        <a:t>Melatonin 94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Apigenin</a:t>
                      </a:r>
                      <a:r>
                        <a:rPr lang="tr-TR" dirty="0" smtClean="0"/>
                        <a:t> 118</a:t>
                      </a:r>
                    </a:p>
                    <a:p>
                      <a:r>
                        <a:rPr lang="tr-TR" dirty="0" smtClean="0"/>
                        <a:t>Omega-3 yağ</a:t>
                      </a:r>
                      <a:r>
                        <a:rPr lang="tr-TR" baseline="0" dirty="0" smtClean="0"/>
                        <a:t> asitleri </a:t>
                      </a:r>
                      <a:r>
                        <a:rPr lang="tr-TR" dirty="0" smtClean="0"/>
                        <a:t>111</a:t>
                      </a:r>
                    </a:p>
                    <a:p>
                      <a:r>
                        <a:rPr lang="tr-TR" dirty="0" err="1" smtClean="0"/>
                        <a:t>Silibinin</a:t>
                      </a:r>
                      <a:r>
                        <a:rPr lang="tr-TR" dirty="0" smtClean="0"/>
                        <a:t>  41</a:t>
                      </a:r>
                    </a:p>
                    <a:p>
                      <a:r>
                        <a:rPr lang="tr-TR" dirty="0" err="1" smtClean="0"/>
                        <a:t>Sulforafan</a:t>
                      </a:r>
                      <a:r>
                        <a:rPr lang="tr-TR" dirty="0" smtClean="0"/>
                        <a:t> 59</a:t>
                      </a:r>
                    </a:p>
                    <a:p>
                      <a:r>
                        <a:rPr lang="tr-TR" dirty="0" smtClean="0"/>
                        <a:t>D Vitamini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dirty="0" smtClean="0"/>
                        <a:t>94</a:t>
                      </a:r>
                    </a:p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Metin kutusu"/>
          <p:cNvSpPr txBox="1"/>
          <p:nvPr/>
        </p:nvSpPr>
        <p:spPr>
          <a:xfrm>
            <a:off x="500034" y="6357958"/>
            <a:ext cx="8286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rgbClr val="3333FF"/>
                </a:solidFill>
                <a:latin typeface="Comic Sans MS" pitchFamily="66" charset="0"/>
              </a:rPr>
              <a:t>http://www.lef.org/magazine/mag2012/nov2012_</a:t>
            </a:r>
            <a:r>
              <a:rPr lang="tr-TR" sz="1600" dirty="0" err="1" smtClean="0">
                <a:solidFill>
                  <a:srgbClr val="3333FF"/>
                </a:solidFill>
                <a:latin typeface="Comic Sans MS" pitchFamily="66" charset="0"/>
              </a:rPr>
              <a:t>Epigenetics</a:t>
            </a:r>
            <a:r>
              <a:rPr lang="tr-TR" sz="1600" dirty="0" smtClean="0">
                <a:solidFill>
                  <a:srgbClr val="3333FF"/>
                </a:solidFill>
                <a:latin typeface="Comic Sans MS" pitchFamily="66" charset="0"/>
              </a:rPr>
              <a:t>_</a:t>
            </a:r>
            <a:r>
              <a:rPr lang="tr-TR" sz="1600" dirty="0" err="1" smtClean="0">
                <a:solidFill>
                  <a:srgbClr val="3333FF"/>
                </a:solidFill>
                <a:latin typeface="Comic Sans MS" pitchFamily="66" charset="0"/>
              </a:rPr>
              <a:t>Breast</a:t>
            </a:r>
            <a:r>
              <a:rPr lang="tr-TR" sz="1600" dirty="0" smtClean="0">
                <a:solidFill>
                  <a:srgbClr val="3333FF"/>
                </a:solidFill>
                <a:latin typeface="Comic Sans MS" pitchFamily="66" charset="0"/>
              </a:rPr>
              <a:t>_</a:t>
            </a:r>
            <a:r>
              <a:rPr lang="tr-TR" sz="1600" dirty="0" err="1" smtClean="0">
                <a:solidFill>
                  <a:srgbClr val="3333FF"/>
                </a:solidFill>
                <a:latin typeface="Comic Sans MS" pitchFamily="66" charset="0"/>
              </a:rPr>
              <a:t>Cancer</a:t>
            </a:r>
            <a:r>
              <a:rPr lang="tr-TR" sz="1600" dirty="0" smtClean="0">
                <a:solidFill>
                  <a:srgbClr val="3333FF"/>
                </a:solidFill>
                <a:latin typeface="Comic Sans MS" pitchFamily="66" charset="0"/>
              </a:rPr>
              <a:t>_01.</a:t>
            </a:r>
            <a:r>
              <a:rPr lang="tr-TR" sz="1600" dirty="0" err="1" smtClean="0">
                <a:solidFill>
                  <a:srgbClr val="3333FF"/>
                </a:solidFill>
                <a:latin typeface="Comic Sans MS" pitchFamily="66" charset="0"/>
              </a:rPr>
              <a:t>htm</a:t>
            </a:r>
            <a:endParaRPr lang="tr-TR" sz="1600" dirty="0">
              <a:solidFill>
                <a:srgbClr val="3333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7590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0070C0"/>
                </a:solidFill>
                <a:latin typeface="Comic Sans MS" pitchFamily="66" charset="0"/>
              </a:rPr>
              <a:t>10. Büyüyen tümörlerin kan akımını azaltan besinler</a:t>
            </a:r>
            <a:endParaRPr lang="tr-TR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600201"/>
            <a:ext cx="8258204" cy="1828800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>
                <a:latin typeface="Comic Sans MS" pitchFamily="66" charset="0"/>
              </a:rPr>
              <a:t>Kanser hücreleri hızlı büyüme fazına girdiklerinde kan ihtiyaçları bariz artar. Bu durumda tümör hücreleri damarlanmalarını </a:t>
            </a:r>
            <a:r>
              <a:rPr lang="tr-TR" dirty="0">
                <a:latin typeface="Comic Sans MS" pitchFamily="66" charset="0"/>
              </a:rPr>
              <a:t>artırır (</a:t>
            </a:r>
            <a:r>
              <a:rPr lang="tr-TR" dirty="0" err="1" smtClean="0">
                <a:solidFill>
                  <a:srgbClr val="FF0000"/>
                </a:solidFill>
                <a:latin typeface="Comic Sans MS" pitchFamily="66" charset="0"/>
              </a:rPr>
              <a:t>anjiyogenezis</a:t>
            </a:r>
            <a:r>
              <a:rPr lang="tr-TR" dirty="0" smtClean="0">
                <a:latin typeface="Comic Sans MS" pitchFamily="66" charset="0"/>
              </a:rPr>
              <a:t>). Bazı besinler </a:t>
            </a:r>
            <a:r>
              <a:rPr lang="tr-TR" dirty="0" err="1" smtClean="0">
                <a:latin typeface="Comic Sans MS" pitchFamily="66" charset="0"/>
              </a:rPr>
              <a:t>anjiyogenezisi</a:t>
            </a:r>
            <a:r>
              <a:rPr lang="tr-TR" dirty="0" smtClean="0">
                <a:latin typeface="Comic Sans MS" pitchFamily="66" charset="0"/>
              </a:rPr>
              <a:t> azaltırlar. </a:t>
            </a:r>
            <a:endParaRPr lang="tr-TR" dirty="0">
              <a:latin typeface="Comic Sans MS" pitchFamily="66" charset="0"/>
            </a:endParaRPr>
          </a:p>
        </p:txBody>
      </p:sp>
      <p:graphicFrame>
        <p:nvGraphicFramePr>
          <p:cNvPr id="4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727017"/>
              </p:ext>
            </p:extLst>
          </p:nvPr>
        </p:nvGraphicFramePr>
        <p:xfrm>
          <a:off x="500034" y="3357562"/>
          <a:ext cx="8382016" cy="2966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8"/>
                <a:gridCol w="4191008"/>
              </a:tblGrid>
              <a:tr h="2966084">
                <a:tc>
                  <a:txBody>
                    <a:bodyPr/>
                    <a:lstStyle/>
                    <a:p>
                      <a:r>
                        <a:rPr lang="tr-TR" dirty="0" smtClean="0"/>
                        <a:t>Apigenin122-124</a:t>
                      </a:r>
                    </a:p>
                    <a:p>
                      <a:r>
                        <a:rPr lang="tr-TR" dirty="0" err="1" smtClean="0"/>
                        <a:t>Koenzim</a:t>
                      </a:r>
                      <a:r>
                        <a:rPr lang="tr-TR" dirty="0" smtClean="0"/>
                        <a:t> Q10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dirty="0" smtClean="0"/>
                        <a:t>17,125</a:t>
                      </a:r>
                    </a:p>
                    <a:p>
                      <a:r>
                        <a:rPr lang="tr-TR" dirty="0" smtClean="0"/>
                        <a:t>Kahve18</a:t>
                      </a:r>
                    </a:p>
                    <a:p>
                      <a:r>
                        <a:rPr lang="tr-TR" dirty="0" err="1" smtClean="0">
                          <a:latin typeface="Comic Sans MS" pitchFamily="66" charset="0"/>
                        </a:rPr>
                        <a:t>Konjüge</a:t>
                      </a:r>
                      <a:r>
                        <a:rPr lang="tr-TR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tr-TR" dirty="0" err="1" smtClean="0">
                          <a:latin typeface="Comic Sans MS" pitchFamily="66" charset="0"/>
                        </a:rPr>
                        <a:t>linoleik</a:t>
                      </a:r>
                      <a:r>
                        <a:rPr lang="tr-TR" dirty="0" smtClean="0">
                          <a:latin typeface="Comic Sans MS" pitchFamily="66" charset="0"/>
                        </a:rPr>
                        <a:t> asit </a:t>
                      </a:r>
                      <a:r>
                        <a:rPr lang="tr-TR" dirty="0" smtClean="0"/>
                        <a:t>(CLA)85</a:t>
                      </a:r>
                    </a:p>
                    <a:p>
                      <a:r>
                        <a:rPr lang="tr-TR" dirty="0" smtClean="0"/>
                        <a:t>Zerdeçal 126</a:t>
                      </a:r>
                    </a:p>
                    <a:p>
                      <a:r>
                        <a:rPr lang="tr-TR" dirty="0" smtClean="0"/>
                        <a:t>Üzüm çekirdeği127,128</a:t>
                      </a:r>
                    </a:p>
                    <a:p>
                      <a:r>
                        <a:rPr lang="tr-TR" dirty="0" smtClean="0"/>
                        <a:t>Yeşil</a:t>
                      </a:r>
                      <a:r>
                        <a:rPr lang="tr-TR" baseline="0" dirty="0" smtClean="0"/>
                        <a:t> çay </a:t>
                      </a:r>
                      <a:r>
                        <a:rPr lang="tr-TR" dirty="0" smtClean="0"/>
                        <a:t>129,130</a:t>
                      </a:r>
                    </a:p>
                    <a:p>
                      <a:r>
                        <a:rPr lang="tr-TR" dirty="0" err="1" smtClean="0"/>
                        <a:t>Indole</a:t>
                      </a:r>
                      <a:r>
                        <a:rPr lang="tr-TR" dirty="0" smtClean="0"/>
                        <a:t>-3-</a:t>
                      </a:r>
                      <a:r>
                        <a:rPr lang="tr-TR" dirty="0" err="1" smtClean="0"/>
                        <a:t>Carbinol</a:t>
                      </a:r>
                      <a:r>
                        <a:rPr lang="tr-TR" dirty="0" smtClean="0"/>
                        <a:t> (I3C)79</a:t>
                      </a:r>
                    </a:p>
                    <a:p>
                      <a:r>
                        <a:rPr lang="tr-TR" dirty="0" smtClean="0"/>
                        <a:t>Likopen27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Melatonin27</a:t>
                      </a:r>
                    </a:p>
                    <a:p>
                      <a:r>
                        <a:rPr lang="tr-TR" dirty="0" smtClean="0"/>
                        <a:t>N-</a:t>
                      </a:r>
                      <a:r>
                        <a:rPr lang="tr-TR" dirty="0" err="1" smtClean="0"/>
                        <a:t>acetylcysteine</a:t>
                      </a:r>
                      <a:r>
                        <a:rPr lang="tr-TR" dirty="0" smtClean="0"/>
                        <a:t> (NAC)30,33,34</a:t>
                      </a:r>
                    </a:p>
                    <a:p>
                      <a:r>
                        <a:rPr lang="tr-TR" dirty="0" err="1" smtClean="0"/>
                        <a:t>Omega</a:t>
                      </a:r>
                      <a:r>
                        <a:rPr lang="tr-TR" dirty="0" smtClean="0"/>
                        <a:t>-3 </a:t>
                      </a:r>
                      <a:r>
                        <a:rPr lang="tr-TR" dirty="0" err="1" smtClean="0"/>
                        <a:t>fatty</a:t>
                      </a:r>
                      <a:r>
                        <a:rPr lang="tr-TR" dirty="0" smtClean="0"/>
                        <a:t> acids131</a:t>
                      </a:r>
                    </a:p>
                    <a:p>
                      <a:r>
                        <a:rPr lang="tr-TR" dirty="0" smtClean="0"/>
                        <a:t>Nar132</a:t>
                      </a:r>
                    </a:p>
                    <a:p>
                      <a:r>
                        <a:rPr lang="tr-TR" dirty="0" smtClean="0"/>
                        <a:t>Quercetin74</a:t>
                      </a:r>
                    </a:p>
                    <a:p>
                      <a:r>
                        <a:rPr lang="tr-TR" dirty="0" smtClean="0"/>
                        <a:t>Silibinin133</a:t>
                      </a:r>
                    </a:p>
                    <a:p>
                      <a:r>
                        <a:rPr lang="tr-TR" dirty="0" smtClean="0"/>
                        <a:t>Soy isoflavones134-136</a:t>
                      </a:r>
                    </a:p>
                    <a:p>
                      <a:r>
                        <a:rPr lang="tr-TR" dirty="0" smtClean="0"/>
                        <a:t>D Vitamini 75,86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Metin kutusu"/>
          <p:cNvSpPr txBox="1"/>
          <p:nvPr/>
        </p:nvSpPr>
        <p:spPr>
          <a:xfrm>
            <a:off x="500034" y="6357958"/>
            <a:ext cx="8286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rgbClr val="3333FF"/>
                </a:solidFill>
                <a:latin typeface="Comic Sans MS" pitchFamily="66" charset="0"/>
              </a:rPr>
              <a:t>http://www.lef.org/magazine/mag2012/nov2012_</a:t>
            </a:r>
            <a:r>
              <a:rPr lang="tr-TR" sz="1600" dirty="0" err="1" smtClean="0">
                <a:solidFill>
                  <a:srgbClr val="3333FF"/>
                </a:solidFill>
                <a:latin typeface="Comic Sans MS" pitchFamily="66" charset="0"/>
              </a:rPr>
              <a:t>Epigenetics</a:t>
            </a:r>
            <a:r>
              <a:rPr lang="tr-TR" sz="1600" dirty="0" smtClean="0">
                <a:solidFill>
                  <a:srgbClr val="3333FF"/>
                </a:solidFill>
                <a:latin typeface="Comic Sans MS" pitchFamily="66" charset="0"/>
              </a:rPr>
              <a:t>_</a:t>
            </a:r>
            <a:r>
              <a:rPr lang="tr-TR" sz="1600" dirty="0" err="1" smtClean="0">
                <a:solidFill>
                  <a:srgbClr val="3333FF"/>
                </a:solidFill>
                <a:latin typeface="Comic Sans MS" pitchFamily="66" charset="0"/>
              </a:rPr>
              <a:t>Breast</a:t>
            </a:r>
            <a:r>
              <a:rPr lang="tr-TR" sz="1600" dirty="0" smtClean="0">
                <a:solidFill>
                  <a:srgbClr val="3333FF"/>
                </a:solidFill>
                <a:latin typeface="Comic Sans MS" pitchFamily="66" charset="0"/>
              </a:rPr>
              <a:t>_</a:t>
            </a:r>
            <a:r>
              <a:rPr lang="tr-TR" sz="1600" dirty="0" err="1" smtClean="0">
                <a:solidFill>
                  <a:srgbClr val="3333FF"/>
                </a:solidFill>
                <a:latin typeface="Comic Sans MS" pitchFamily="66" charset="0"/>
              </a:rPr>
              <a:t>Cancer</a:t>
            </a:r>
            <a:r>
              <a:rPr lang="tr-TR" sz="1600" dirty="0" smtClean="0">
                <a:solidFill>
                  <a:srgbClr val="3333FF"/>
                </a:solidFill>
                <a:latin typeface="Comic Sans MS" pitchFamily="66" charset="0"/>
              </a:rPr>
              <a:t>_01.</a:t>
            </a:r>
            <a:r>
              <a:rPr lang="tr-TR" sz="1600" dirty="0" err="1" smtClean="0">
                <a:solidFill>
                  <a:srgbClr val="3333FF"/>
                </a:solidFill>
                <a:latin typeface="Comic Sans MS" pitchFamily="66" charset="0"/>
              </a:rPr>
              <a:t>htm</a:t>
            </a:r>
            <a:endParaRPr lang="tr-TR" sz="1600" dirty="0">
              <a:solidFill>
                <a:srgbClr val="3333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1938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latin typeface="Comic Sans MS" pitchFamily="66" charset="0"/>
              </a:rPr>
              <a:t>11. Tümör yayılımını (metastazı) engelleyen besinler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2620888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>
                <a:latin typeface="Comic Sans MS" pitchFamily="66" charset="0"/>
              </a:rPr>
              <a:t>Büyüyen tümörler vücudun diğer bölgelerine de sıçrarlar (</a:t>
            </a: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metastaz</a:t>
            </a:r>
            <a:r>
              <a:rPr lang="tr-TR" dirty="0" smtClean="0">
                <a:latin typeface="Comic Sans MS" pitchFamily="66" charset="0"/>
              </a:rPr>
              <a:t>). </a:t>
            </a:r>
            <a:endParaRPr lang="tr-TR" dirty="0">
              <a:latin typeface="Comic Sans MS" pitchFamily="66" charset="0"/>
            </a:endParaRPr>
          </a:p>
          <a:p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Bu işi yaparken proteinleri eriten </a:t>
            </a:r>
            <a:r>
              <a:rPr lang="tr-TR" dirty="0" err="1" smtClean="0">
                <a:solidFill>
                  <a:srgbClr val="FF0000"/>
                </a:solidFill>
                <a:latin typeface="Comic Sans MS" pitchFamily="66" charset="0"/>
              </a:rPr>
              <a:t>matriks</a:t>
            </a: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Comic Sans MS" pitchFamily="66" charset="0"/>
              </a:rPr>
              <a:t>metalloproteinazları</a:t>
            </a:r>
            <a:r>
              <a:rPr lang="tr-TR" dirty="0" err="1" smtClean="0">
                <a:latin typeface="Comic Sans MS" pitchFamily="66" charset="0"/>
              </a:rPr>
              <a:t>nın</a:t>
            </a:r>
            <a:r>
              <a:rPr lang="tr-TR" dirty="0" smtClean="0">
                <a:latin typeface="Comic Sans MS" pitchFamily="66" charset="0"/>
              </a:rPr>
              <a:t> üretimini artırırlar. </a:t>
            </a:r>
            <a:endParaRPr lang="tr-TR" dirty="0">
              <a:latin typeface="Comic Sans MS" pitchFamily="66" charset="0"/>
            </a:endParaRPr>
          </a:p>
          <a:p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Bazı besinler </a:t>
            </a:r>
            <a:r>
              <a:rPr lang="tr-TR" dirty="0" err="1">
                <a:latin typeface="Comic Sans MS" pitchFamily="66" charset="0"/>
              </a:rPr>
              <a:t>matriks</a:t>
            </a:r>
            <a:r>
              <a:rPr lang="tr-TR" dirty="0">
                <a:latin typeface="Comic Sans MS" pitchFamily="66" charset="0"/>
              </a:rPr>
              <a:t> </a:t>
            </a:r>
            <a:r>
              <a:rPr lang="tr-TR" dirty="0" err="1">
                <a:latin typeface="Comic Sans MS" pitchFamily="66" charset="0"/>
              </a:rPr>
              <a:t>metalloproteinazların</a:t>
            </a:r>
            <a:r>
              <a:rPr lang="tr-TR" dirty="0">
                <a:latin typeface="Comic Sans MS" pitchFamily="66" charset="0"/>
              </a:rPr>
              <a:t> üretimini </a:t>
            </a:r>
            <a:r>
              <a:rPr lang="tr-TR" dirty="0" smtClean="0">
                <a:latin typeface="Comic Sans MS" pitchFamily="66" charset="0"/>
              </a:rPr>
              <a:t>azaltırlar.</a:t>
            </a:r>
            <a:endParaRPr lang="tr-TR" dirty="0">
              <a:latin typeface="Comic Sans MS" pitchFamily="66" charset="0"/>
            </a:endParaRPr>
          </a:p>
        </p:txBody>
      </p:sp>
      <p:graphicFrame>
        <p:nvGraphicFramePr>
          <p:cNvPr id="4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5714904"/>
              </p:ext>
            </p:extLst>
          </p:nvPr>
        </p:nvGraphicFramePr>
        <p:xfrm>
          <a:off x="323528" y="4149080"/>
          <a:ext cx="820891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3280"/>
                <a:gridCol w="4145632"/>
              </a:tblGrid>
              <a:tr h="2044824">
                <a:tc>
                  <a:txBody>
                    <a:bodyPr/>
                    <a:lstStyle/>
                    <a:p>
                      <a:r>
                        <a:rPr lang="tr-TR" dirty="0" smtClean="0"/>
                        <a:t>KoenzimQ10 (CoQ10) 137</a:t>
                      </a:r>
                    </a:p>
                    <a:p>
                      <a:r>
                        <a:rPr lang="tr-TR" dirty="0" smtClean="0"/>
                        <a:t>Kahve 18,138</a:t>
                      </a:r>
                    </a:p>
                    <a:p>
                      <a:r>
                        <a:rPr lang="tr-TR" dirty="0" err="1" smtClean="0">
                          <a:latin typeface="Comic Sans MS" pitchFamily="66" charset="0"/>
                        </a:rPr>
                        <a:t>Konjüge</a:t>
                      </a:r>
                      <a:r>
                        <a:rPr lang="tr-TR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tr-TR" dirty="0" err="1" smtClean="0">
                          <a:latin typeface="Comic Sans MS" pitchFamily="66" charset="0"/>
                        </a:rPr>
                        <a:t>linoleik</a:t>
                      </a:r>
                      <a:r>
                        <a:rPr lang="tr-TR" dirty="0" smtClean="0">
                          <a:latin typeface="Comic Sans MS" pitchFamily="66" charset="0"/>
                        </a:rPr>
                        <a:t> asit </a:t>
                      </a:r>
                      <a:r>
                        <a:rPr lang="tr-TR" dirty="0" smtClean="0"/>
                        <a:t>(CLA) 139</a:t>
                      </a:r>
                    </a:p>
                    <a:p>
                      <a:r>
                        <a:rPr lang="tr-TR" dirty="0" smtClean="0"/>
                        <a:t>Brokoli,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lahanagiller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dirty="0" err="1" smtClean="0"/>
                        <a:t>ts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sulforafan</a:t>
                      </a:r>
                      <a:r>
                        <a:rPr lang="tr-TR" dirty="0" smtClean="0"/>
                        <a:t> ve</a:t>
                      </a:r>
                      <a:r>
                        <a:rPr lang="tr-TR" baseline="0" dirty="0" smtClean="0"/>
                        <a:t> </a:t>
                      </a:r>
                    </a:p>
                    <a:p>
                      <a:r>
                        <a:rPr lang="tr-TR" baseline="0" dirty="0" smtClean="0"/>
                        <a:t>       </a:t>
                      </a:r>
                      <a:r>
                        <a:rPr lang="tr-TR" dirty="0" err="1" smtClean="0"/>
                        <a:t>izotiosiyanatlar</a:t>
                      </a:r>
                      <a:r>
                        <a:rPr lang="tr-TR" baseline="0" dirty="0" smtClean="0"/>
                        <a:t>  </a:t>
                      </a:r>
                      <a:r>
                        <a:rPr lang="tr-TR" dirty="0" smtClean="0"/>
                        <a:t>140</a:t>
                      </a:r>
                    </a:p>
                    <a:p>
                      <a:r>
                        <a:rPr lang="tr-TR" dirty="0" smtClean="0"/>
                        <a:t>Zerdeçal 141</a:t>
                      </a:r>
                    </a:p>
                    <a:p>
                      <a:r>
                        <a:rPr lang="tr-TR" dirty="0" smtClean="0"/>
                        <a:t>Yeşil</a:t>
                      </a:r>
                      <a:r>
                        <a:rPr lang="tr-TR" baseline="0" dirty="0" smtClean="0"/>
                        <a:t> çay </a:t>
                      </a:r>
                      <a:r>
                        <a:rPr lang="tr-TR" dirty="0" smtClean="0"/>
                        <a:t>24, 121,130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Simetidin</a:t>
                      </a:r>
                      <a:r>
                        <a:rPr lang="tr-TR" dirty="0" smtClean="0"/>
                        <a:t> 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dirty="0" smtClean="0"/>
                        <a:t>145</a:t>
                      </a:r>
                    </a:p>
                    <a:p>
                      <a:r>
                        <a:rPr lang="tr-TR" dirty="0" smtClean="0"/>
                        <a:t>Melatonin 142</a:t>
                      </a:r>
                    </a:p>
                    <a:p>
                      <a:r>
                        <a:rPr lang="tr-TR" dirty="0" smtClean="0"/>
                        <a:t>N-</a:t>
                      </a:r>
                      <a:r>
                        <a:rPr lang="tr-TR" dirty="0" err="1" smtClean="0"/>
                        <a:t>acetylcysteine</a:t>
                      </a:r>
                      <a:r>
                        <a:rPr lang="tr-TR" dirty="0" smtClean="0"/>
                        <a:t> (NAC) 31</a:t>
                      </a:r>
                    </a:p>
                    <a:p>
                      <a:r>
                        <a:rPr lang="tr-TR" dirty="0" err="1" smtClean="0"/>
                        <a:t>Silibinin</a:t>
                      </a:r>
                      <a:r>
                        <a:rPr lang="tr-TR" dirty="0" smtClean="0"/>
                        <a:t> 41,42,133</a:t>
                      </a:r>
                    </a:p>
                    <a:p>
                      <a:r>
                        <a:rPr lang="tr-TR" dirty="0" smtClean="0"/>
                        <a:t>Soya </a:t>
                      </a:r>
                      <a:r>
                        <a:rPr lang="tr-TR" dirty="0" err="1" smtClean="0"/>
                        <a:t>izoflavonları</a:t>
                      </a:r>
                      <a:r>
                        <a:rPr lang="tr-TR" dirty="0" smtClean="0"/>
                        <a:t> 101,135</a:t>
                      </a:r>
                    </a:p>
                    <a:p>
                      <a:r>
                        <a:rPr lang="tr-TR" dirty="0" smtClean="0"/>
                        <a:t>Aspirin 144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Metin kutusu"/>
          <p:cNvSpPr txBox="1"/>
          <p:nvPr/>
        </p:nvSpPr>
        <p:spPr>
          <a:xfrm>
            <a:off x="428596" y="6519446"/>
            <a:ext cx="8286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rgbClr val="3333FF"/>
                </a:solidFill>
                <a:latin typeface="Comic Sans MS" pitchFamily="66" charset="0"/>
              </a:rPr>
              <a:t>http://www.lef.org/magazine/mag2012/nov2012_</a:t>
            </a:r>
            <a:r>
              <a:rPr lang="tr-TR" sz="1600" dirty="0" err="1" smtClean="0">
                <a:solidFill>
                  <a:srgbClr val="3333FF"/>
                </a:solidFill>
                <a:latin typeface="Comic Sans MS" pitchFamily="66" charset="0"/>
              </a:rPr>
              <a:t>Epigenetics</a:t>
            </a:r>
            <a:r>
              <a:rPr lang="tr-TR" sz="1600" dirty="0" smtClean="0">
                <a:solidFill>
                  <a:srgbClr val="3333FF"/>
                </a:solidFill>
                <a:latin typeface="Comic Sans MS" pitchFamily="66" charset="0"/>
              </a:rPr>
              <a:t>_</a:t>
            </a:r>
            <a:r>
              <a:rPr lang="tr-TR" sz="1600" dirty="0" err="1" smtClean="0">
                <a:solidFill>
                  <a:srgbClr val="3333FF"/>
                </a:solidFill>
                <a:latin typeface="Comic Sans MS" pitchFamily="66" charset="0"/>
              </a:rPr>
              <a:t>Breast</a:t>
            </a:r>
            <a:r>
              <a:rPr lang="tr-TR" sz="1600" dirty="0" smtClean="0">
                <a:solidFill>
                  <a:srgbClr val="3333FF"/>
                </a:solidFill>
                <a:latin typeface="Comic Sans MS" pitchFamily="66" charset="0"/>
              </a:rPr>
              <a:t>_</a:t>
            </a:r>
            <a:r>
              <a:rPr lang="tr-TR" sz="1600" dirty="0" err="1" smtClean="0">
                <a:solidFill>
                  <a:srgbClr val="3333FF"/>
                </a:solidFill>
                <a:latin typeface="Comic Sans MS" pitchFamily="66" charset="0"/>
              </a:rPr>
              <a:t>Cancer</a:t>
            </a:r>
            <a:r>
              <a:rPr lang="tr-TR" sz="1600" dirty="0" smtClean="0">
                <a:solidFill>
                  <a:srgbClr val="3333FF"/>
                </a:solidFill>
                <a:latin typeface="Comic Sans MS" pitchFamily="66" charset="0"/>
              </a:rPr>
              <a:t>_01.</a:t>
            </a:r>
            <a:r>
              <a:rPr lang="tr-TR" sz="1600" dirty="0" err="1" smtClean="0">
                <a:solidFill>
                  <a:srgbClr val="3333FF"/>
                </a:solidFill>
                <a:latin typeface="Comic Sans MS" pitchFamily="66" charset="0"/>
              </a:rPr>
              <a:t>htm</a:t>
            </a:r>
            <a:endParaRPr lang="tr-TR" sz="1600" dirty="0">
              <a:solidFill>
                <a:srgbClr val="3333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4824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tr-TR" sz="9600" smtClean="0">
              <a:solidFill>
                <a:srgbClr val="0000FF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r>
              <a:rPr lang="tr-TR" sz="9600" smtClean="0">
                <a:solidFill>
                  <a:srgbClr val="0000FF"/>
                </a:solidFill>
                <a:latin typeface="Comic Sans MS" pitchFamily="66" charset="0"/>
              </a:rPr>
              <a:t>Kanser-şeker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84313"/>
            <a:ext cx="6923087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400" smtClean="0">
                <a:latin typeface="Comic Sans MS" pitchFamily="66" charset="0"/>
              </a:rPr>
              <a:t>1930’lu yıllarda </a:t>
            </a:r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Prof. Dr. Otto Warburg</a:t>
            </a:r>
            <a:r>
              <a:rPr lang="tr-TR" sz="2400" smtClean="0">
                <a:latin typeface="Comic Sans MS" pitchFamily="66" charset="0"/>
              </a:rPr>
              <a:t> kanserin en temel biyokimyasal sebebini, yani sağlıklı bir hücreyi kanser hücresinden ayıran şeyin ne olduğunu bulmuştur.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sz="24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smtClean="0">
                <a:latin typeface="Comic Sans MS" pitchFamily="66" charset="0"/>
              </a:rPr>
              <a:t>Otto Warburg’a göre kanser, normal hücrelerden çok farklı bir biçimde metabolize olmaktadır. </a:t>
            </a:r>
          </a:p>
          <a:p>
            <a:pPr eaLnBrk="1" hangingPunct="1">
              <a:lnSpc>
                <a:spcPct val="90000"/>
              </a:lnSpc>
            </a:pPr>
            <a:endParaRPr lang="tr-TR" sz="24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smtClean="0">
                <a:latin typeface="Comic Sans MS" pitchFamily="66" charset="0"/>
              </a:rPr>
              <a:t>Normal hücreler enerji elde etmek için oksijene ihtiyaç duyarken kanser hücreleri </a:t>
            </a:r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oksijenden kaçınır</a:t>
            </a:r>
            <a:r>
              <a:rPr lang="tr-TR" sz="2400" smtClean="0">
                <a:latin typeface="Comic Sans MS" pitchFamily="66" charset="0"/>
              </a:rPr>
              <a:t>. </a:t>
            </a:r>
          </a:p>
        </p:txBody>
      </p:sp>
      <p:pic>
        <p:nvPicPr>
          <p:cNvPr id="29699" name="Picture 4" descr="Kanser en çok neyi sever?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2852738"/>
            <a:ext cx="15430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6732588" y="5516563"/>
            <a:ext cx="24114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>
                <a:solidFill>
                  <a:srgbClr val="0000FF"/>
                </a:solidFill>
              </a:rPr>
              <a:t>Otto Warburg  (Nobel 1931, 1944)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>
                <a:solidFill>
                  <a:srgbClr val="0000FF"/>
                </a:solidFill>
                <a:latin typeface="Comic Sans MS" pitchFamily="66" charset="0"/>
              </a:rPr>
              <a:t>Kanser oluşum mekanizması</a:t>
            </a:r>
            <a:endParaRPr lang="en-US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2800" smtClean="0">
                <a:latin typeface="Comic Sans MS" pitchFamily="66" charset="0"/>
              </a:rPr>
              <a:t>Beslenme hataları, hava kirliliği, radyasyon, sigara, çevre kirliliği, gıda katkı maddeleri ve çeşitli toksinler yaptıkları hasarla gen fonksiyonlarını bozarlar ve hücreler aşırı şekilde ürerler. </a:t>
            </a:r>
          </a:p>
          <a:p>
            <a:pPr eaLnBrk="1" hangingPunct="1"/>
            <a:endParaRPr lang="tr-TR" sz="2800" smtClean="0">
              <a:latin typeface="Comic Sans MS" pitchFamily="66" charset="0"/>
            </a:endParaRPr>
          </a:p>
          <a:p>
            <a:pPr eaLnBrk="1" hangingPunct="1"/>
            <a:r>
              <a:rPr lang="tr-TR" sz="2800" smtClean="0">
                <a:latin typeface="Comic Sans MS" pitchFamily="66" charset="0"/>
              </a:rPr>
              <a:t>Hücrelerin aşırı şekilde </a:t>
            </a:r>
            <a:r>
              <a:rPr lang="tr-TR" sz="2800" smtClean="0">
                <a:solidFill>
                  <a:srgbClr val="FF0000"/>
                </a:solidFill>
                <a:latin typeface="Comic Sans MS" pitchFamily="66" charset="0"/>
              </a:rPr>
              <a:t>üremesini  dizginleyen genler</a:t>
            </a:r>
            <a:r>
              <a:rPr lang="tr-TR" sz="2800" smtClean="0">
                <a:latin typeface="Comic Sans MS" pitchFamily="66" charset="0"/>
              </a:rPr>
              <a:t> ise aktiviteleri azaldığı ya da bu aşırılıklarla baş edemediği için kanser oluşur. </a:t>
            </a:r>
          </a:p>
          <a:p>
            <a:pPr eaLnBrk="1" hangingPunct="1"/>
            <a:endParaRPr lang="tr-TR" sz="280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55650" y="6092825"/>
            <a:ext cx="763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r-TR" sz="1400" dirty="0">
                <a:solidFill>
                  <a:srgbClr val="3333FF"/>
                </a:solidFill>
                <a:latin typeface="Comic Sans MS" pitchFamily="66" charset="0"/>
              </a:rPr>
              <a:t>Haber D. </a:t>
            </a:r>
            <a:r>
              <a:rPr lang="tr-TR" sz="1400" dirty="0" err="1">
                <a:solidFill>
                  <a:srgbClr val="3333FF"/>
                </a:solidFill>
                <a:latin typeface="Comic Sans MS" pitchFamily="66" charset="0"/>
              </a:rPr>
              <a:t>Roads</a:t>
            </a:r>
            <a:r>
              <a:rPr lang="tr-TR" sz="14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400" dirty="0" err="1">
                <a:solidFill>
                  <a:srgbClr val="3333FF"/>
                </a:solidFill>
                <a:latin typeface="Comic Sans MS" pitchFamily="66" charset="0"/>
              </a:rPr>
              <a:t>leading</a:t>
            </a:r>
            <a:r>
              <a:rPr lang="tr-TR" sz="14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400" dirty="0" err="1">
                <a:solidFill>
                  <a:srgbClr val="3333FF"/>
                </a:solidFill>
                <a:latin typeface="Comic Sans MS" pitchFamily="66" charset="0"/>
              </a:rPr>
              <a:t>to</a:t>
            </a:r>
            <a:r>
              <a:rPr lang="tr-TR" sz="14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400" dirty="0" err="1">
                <a:solidFill>
                  <a:srgbClr val="3333FF"/>
                </a:solidFill>
                <a:latin typeface="Comic Sans MS" pitchFamily="66" charset="0"/>
              </a:rPr>
              <a:t>breast</a:t>
            </a:r>
            <a:r>
              <a:rPr lang="tr-TR" sz="14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400" dirty="0" err="1">
                <a:solidFill>
                  <a:srgbClr val="3333FF"/>
                </a:solidFill>
                <a:latin typeface="Comic Sans MS" pitchFamily="66" charset="0"/>
              </a:rPr>
              <a:t>cancer</a:t>
            </a:r>
            <a:r>
              <a:rPr lang="tr-TR" sz="1400" dirty="0">
                <a:solidFill>
                  <a:srgbClr val="3333FF"/>
                </a:solidFill>
                <a:latin typeface="Comic Sans MS" pitchFamily="66" charset="0"/>
              </a:rPr>
              <a:t>. N </a:t>
            </a:r>
            <a:r>
              <a:rPr lang="tr-TR" sz="1400" dirty="0" err="1">
                <a:solidFill>
                  <a:srgbClr val="3333FF"/>
                </a:solidFill>
                <a:latin typeface="Comic Sans MS" pitchFamily="66" charset="0"/>
              </a:rPr>
              <a:t>Engl</a:t>
            </a:r>
            <a:r>
              <a:rPr lang="tr-TR" sz="1400" dirty="0">
                <a:solidFill>
                  <a:srgbClr val="3333FF"/>
                </a:solidFill>
                <a:latin typeface="Comic Sans MS" pitchFamily="66" charset="0"/>
              </a:rPr>
              <a:t> J </a:t>
            </a:r>
            <a:r>
              <a:rPr lang="tr-TR" sz="1400" dirty="0" err="1">
                <a:solidFill>
                  <a:srgbClr val="3333FF"/>
                </a:solidFill>
                <a:latin typeface="Comic Sans MS" pitchFamily="66" charset="0"/>
              </a:rPr>
              <a:t>Med</a:t>
            </a:r>
            <a:r>
              <a:rPr lang="tr-TR" sz="1400" dirty="0">
                <a:solidFill>
                  <a:srgbClr val="3333FF"/>
                </a:solidFill>
                <a:latin typeface="Comic Sans MS" pitchFamily="66" charset="0"/>
              </a:rPr>
              <a:t>. 2000;343(21):1566-8.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>
                <a:solidFill>
                  <a:srgbClr val="0000FF"/>
                </a:solidFill>
                <a:latin typeface="Comic Sans MS" pitchFamily="66" charset="0"/>
              </a:rPr>
              <a:t>PET-Şeker-Kanser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513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400" smtClean="0">
                <a:latin typeface="Comic Sans MS" pitchFamily="66" charset="0"/>
              </a:rPr>
              <a:t>Kanser doktorları hastalarındaki metastazları (kanserin başka dokulara sıçraması) saptamak için </a:t>
            </a:r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PET taramaları</a:t>
            </a:r>
            <a:r>
              <a:rPr lang="tr-TR" sz="2400" smtClean="0">
                <a:latin typeface="Comic Sans MS" pitchFamily="66" charset="0"/>
              </a:rPr>
              <a:t> yaparlar.  </a:t>
            </a:r>
          </a:p>
          <a:p>
            <a:pPr eaLnBrk="1" hangingPunct="1">
              <a:lnSpc>
                <a:spcPct val="90000"/>
              </a:lnSpc>
            </a:pPr>
            <a:endParaRPr lang="tr-TR" sz="24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smtClean="0">
                <a:latin typeface="Comic Sans MS" pitchFamily="66" charset="0"/>
              </a:rPr>
              <a:t>B</a:t>
            </a:r>
            <a:r>
              <a:rPr lang="en-US" sz="2400" smtClean="0">
                <a:latin typeface="Comic Sans MS" pitchFamily="66" charset="0"/>
              </a:rPr>
              <a:t>u iş için </a:t>
            </a:r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en-US" sz="2400" smtClean="0">
                <a:solidFill>
                  <a:srgbClr val="FF0000"/>
                </a:solidFill>
                <a:latin typeface="Comic Sans MS" pitchFamily="66" charset="0"/>
              </a:rPr>
              <a:t>adyoaktif madde ile işaretlenmiş glükoz</a:t>
            </a:r>
            <a:r>
              <a:rPr lang="tr-TR" sz="2400" smtClean="0">
                <a:latin typeface="Comic Sans MS" pitchFamily="66" charset="0"/>
              </a:rPr>
              <a:t> verilir</a:t>
            </a:r>
            <a:r>
              <a:rPr lang="en-US" sz="2400" smtClean="0">
                <a:latin typeface="Comic Sans MS" pitchFamily="66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tr-TR" sz="24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omic Sans MS" pitchFamily="66" charset="0"/>
              </a:rPr>
              <a:t>Kanser hücreleri glükoz </a:t>
            </a:r>
            <a:r>
              <a:rPr lang="en-US" sz="2400" smtClean="0">
                <a:solidFill>
                  <a:srgbClr val="FF0000"/>
                </a:solidFill>
                <a:latin typeface="Comic Sans MS" pitchFamily="66" charset="0"/>
              </a:rPr>
              <a:t>taşıyıcı proteinlerle</a:t>
            </a:r>
            <a:r>
              <a:rPr lang="en-US" sz="2400" smtClean="0">
                <a:latin typeface="Comic Sans MS" pitchFamily="66" charset="0"/>
              </a:rPr>
              <a:t> glükozu </a:t>
            </a:r>
            <a:r>
              <a:rPr lang="tr-TR" sz="2400" smtClean="0">
                <a:latin typeface="Comic Sans MS" pitchFamily="66" charset="0"/>
              </a:rPr>
              <a:t>kuru bir süngerin suyu emmesi gibi emerler</a:t>
            </a:r>
            <a:r>
              <a:rPr lang="en-US" sz="2400" smtClean="0">
                <a:latin typeface="Comic Sans MS" pitchFamily="66" charset="0"/>
              </a:rPr>
              <a:t>. </a:t>
            </a:r>
            <a:endParaRPr lang="tr-TR" sz="24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tr-TR" sz="24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smtClean="0">
                <a:latin typeface="Comic Sans MS" pitchFamily="66" charset="0"/>
              </a:rPr>
              <a:t>Kanser hücreleri sağlıklı hücrelere göre </a:t>
            </a:r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3-5 kat</a:t>
            </a:r>
            <a:r>
              <a:rPr lang="tr-TR" sz="2400" smtClean="0">
                <a:latin typeface="Comic Sans MS" pitchFamily="66" charset="0"/>
              </a:rPr>
              <a:t> daha fazla şeker kullanırlar.</a:t>
            </a:r>
          </a:p>
          <a:p>
            <a:pPr eaLnBrk="1" hangingPunct="1">
              <a:lnSpc>
                <a:spcPct val="90000"/>
              </a:lnSpc>
            </a:pPr>
            <a:endParaRPr lang="tr-TR" sz="240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sz="3600" smtClean="0">
                <a:solidFill>
                  <a:srgbClr val="6600FF"/>
                </a:solidFill>
                <a:latin typeface="Comic Sans MS" pitchFamily="66" charset="0"/>
              </a:rPr>
              <a:t>Meme kanseri geliştirilmiş farelerde kan şekerinin hayat süresine etkisi</a:t>
            </a:r>
          </a:p>
        </p:txBody>
      </p:sp>
      <p:graphicFrame>
        <p:nvGraphicFramePr>
          <p:cNvPr id="600067" name="Group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18488" cy="4108692"/>
        </p:xfrm>
        <a:graphic>
          <a:graphicData uri="http://schemas.openxmlformats.org/drawingml/2006/table">
            <a:tbl>
              <a:tblPr/>
              <a:tblGrid>
                <a:gridCol w="3533775"/>
                <a:gridCol w="4684713"/>
              </a:tblGrid>
              <a:tr h="1542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Kan şekeri seviyesi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70 gün sonra ölenler (%)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6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Yüksek </a:t>
                      </a: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(n=24)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Normal </a:t>
                      </a: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(n=24)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Düşükçe</a:t>
                      </a: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(n=20)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%66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%33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%5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468313" y="6021388"/>
            <a:ext cx="8351837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l"/>
            <a:r>
              <a:rPr lang="tr-TR" sz="1000">
                <a:solidFill>
                  <a:srgbClr val="6600FF"/>
                </a:solidFill>
              </a:rPr>
              <a:t>Santisteban GA, Ely JT, Hamel EE, Read DH, Kozawa SM. Links Glycemic modulation of tumor tolerance in a mouse model of breast cancer. Biochem Biophys Res Commun. 1985;132(3):1174-9.</a:t>
            </a:r>
            <a:r>
              <a:rPr lang="tr-TR" sz="1000">
                <a:solidFill>
                  <a:srgbClr val="6600FF"/>
                </a:solidFill>
                <a:hlinkClick r:id="rId2"/>
              </a:rPr>
              <a:t> </a:t>
            </a:r>
            <a:endParaRPr lang="tr-TR" sz="1000">
              <a:solidFill>
                <a:srgbClr val="6600FF"/>
              </a:solidFill>
            </a:endParaRPr>
          </a:p>
          <a:p>
            <a:pPr algn="l">
              <a:spcBef>
                <a:spcPct val="50000"/>
              </a:spcBef>
            </a:pPr>
            <a:endParaRPr lang="tr-TR" sz="100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8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777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z="3600" smtClean="0">
                <a:solidFill>
                  <a:srgbClr val="6600FF"/>
                </a:solidFill>
                <a:latin typeface="Comic Sans MS" pitchFamily="66" charset="0"/>
              </a:rPr>
              <a:t>Şekerin kanser riskini </a:t>
            </a:r>
            <a:br>
              <a:rPr lang="tr-TR" sz="3600" smtClean="0">
                <a:solidFill>
                  <a:srgbClr val="6600FF"/>
                </a:solidFill>
                <a:latin typeface="Comic Sans MS" pitchFamily="66" charset="0"/>
              </a:rPr>
            </a:br>
            <a:r>
              <a:rPr lang="tr-TR" sz="3600" smtClean="0">
                <a:solidFill>
                  <a:srgbClr val="6600FF"/>
                </a:solidFill>
                <a:latin typeface="Comic Sans MS" pitchFamily="66" charset="0"/>
              </a:rPr>
              <a:t>artırma nedenleri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424862" cy="5184775"/>
          </a:xfrm>
        </p:spPr>
        <p:txBody>
          <a:bodyPr/>
          <a:lstStyle/>
          <a:p>
            <a:pPr eaLnBrk="1" hangingPunct="1"/>
            <a:r>
              <a:rPr lang="tr-TR" sz="2400" smtClean="0">
                <a:latin typeface="Comic Sans MS" pitchFamily="66" charset="0"/>
              </a:rPr>
              <a:t>Şekerli yiyecekler kanser dokusunun </a:t>
            </a:r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temel enerji kaynağı</a:t>
            </a:r>
            <a:r>
              <a:rPr lang="tr-TR" sz="2400" smtClean="0">
                <a:latin typeface="Comic Sans MS" pitchFamily="66" charset="0"/>
              </a:rPr>
              <a:t>dır.</a:t>
            </a:r>
          </a:p>
          <a:p>
            <a:pPr eaLnBrk="1" hangingPunct="1"/>
            <a:endParaRPr lang="tr-TR" sz="2400" smtClean="0">
              <a:latin typeface="Comic Sans MS" pitchFamily="66" charset="0"/>
            </a:endParaRPr>
          </a:p>
          <a:p>
            <a:pPr eaLnBrk="1" hangingPunct="1"/>
            <a:r>
              <a:rPr lang="tr-TR" sz="2400" smtClean="0">
                <a:latin typeface="Comic Sans MS" pitchFamily="66" charset="0"/>
              </a:rPr>
              <a:t>Fazla şekerli gıdaların oluşturduğu insülin direnci (insülin yüksekliği) </a:t>
            </a:r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ikinci grup prostaglandinleri</a:t>
            </a:r>
            <a:r>
              <a:rPr lang="tr-TR" sz="2400" smtClean="0">
                <a:latin typeface="Comic Sans MS" pitchFamily="66" charset="0"/>
              </a:rPr>
              <a:t> artırır (bağışıklık azalır, yapışkanlık artar, iltihap artar).</a:t>
            </a:r>
          </a:p>
          <a:p>
            <a:pPr eaLnBrk="1" hangingPunct="1"/>
            <a:endParaRPr lang="tr-TR" sz="2400" smtClean="0">
              <a:latin typeface="Comic Sans MS" pitchFamily="66" charset="0"/>
            </a:endParaRPr>
          </a:p>
          <a:p>
            <a:pPr eaLnBrk="1" hangingPunct="1"/>
            <a:r>
              <a:rPr lang="tr-TR" sz="2400" smtClean="0">
                <a:latin typeface="Comic Sans MS" pitchFamily="66" charset="0"/>
              </a:rPr>
              <a:t>İkinci grup prostaglandinlerden </a:t>
            </a:r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trombaksan </a:t>
            </a:r>
            <a:r>
              <a:rPr lang="tr-TR" sz="2400" smtClean="0">
                <a:latin typeface="Comic Sans MS" pitchFamily="66" charset="0"/>
              </a:rPr>
              <a:t>trombositlerin yapışıklığını ve </a:t>
            </a:r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metastaz</a:t>
            </a:r>
            <a:r>
              <a:rPr lang="tr-TR" sz="2400" smtClean="0">
                <a:latin typeface="Comic Sans MS" pitchFamily="66" charset="0"/>
              </a:rPr>
              <a:t>ı artırır. </a:t>
            </a:r>
          </a:p>
          <a:p>
            <a:pPr eaLnBrk="1" hangingPunct="1"/>
            <a:endParaRPr lang="tr-TR" sz="2400" smtClean="0">
              <a:latin typeface="Comic Sans MS" pitchFamily="66" charset="0"/>
            </a:endParaRPr>
          </a:p>
          <a:p>
            <a:pPr eaLnBrk="1" hangingPunct="1"/>
            <a:r>
              <a:rPr lang="tr-TR" sz="2400" smtClean="0">
                <a:latin typeface="Comic Sans MS" pitchFamily="66" charset="0"/>
              </a:rPr>
              <a:t>İnsülin artışı </a:t>
            </a:r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insülin benzeri büyüme faktörü</a:t>
            </a:r>
            <a:r>
              <a:rPr lang="tr-TR" sz="2400" smtClean="0">
                <a:latin typeface="Comic Sans MS" pitchFamily="66" charset="0"/>
              </a:rPr>
              <a:t> (IGF-1) artışına yol açar. 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68313" y="6080125"/>
            <a:ext cx="82804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Demetrakopoulos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GE,Brennan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MF.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Tumoricidal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potential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of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nutritional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manipulations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.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Cancer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Res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. 1982;42(2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Suppl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):756s-765s </a:t>
            </a:r>
          </a:p>
          <a:p>
            <a:pPr algn="l">
              <a:spcBef>
                <a:spcPct val="50000"/>
              </a:spcBef>
            </a:pP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Quilin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P,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Quilin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N.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Beating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Cancer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with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Nutrition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.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Nurtition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Times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Press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,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Carlsbad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, 2001</a:t>
            </a:r>
          </a:p>
          <a:p>
            <a:pPr algn="l"/>
            <a:endParaRPr lang="tr-TR" sz="1000" dirty="0">
              <a:solidFill>
                <a:srgbClr val="3333FF"/>
              </a:solidFill>
              <a:latin typeface="Comic Sans MS" pitchFamily="66" charset="0"/>
            </a:endParaRPr>
          </a:p>
          <a:p>
            <a:pPr algn="l"/>
            <a:endParaRPr lang="tr-TR" sz="1000" dirty="0">
              <a:solidFill>
                <a:srgbClr val="3333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931150" cy="706437"/>
          </a:xfrm>
        </p:spPr>
        <p:txBody>
          <a:bodyPr/>
          <a:lstStyle/>
          <a:p>
            <a:pPr eaLnBrk="1" hangingPunct="1"/>
            <a:r>
              <a:rPr lang="tr-TR" sz="4000" smtClean="0">
                <a:solidFill>
                  <a:srgbClr val="0000FF"/>
                </a:solidFill>
                <a:latin typeface="Comic Sans MS" pitchFamily="66" charset="0"/>
              </a:rPr>
              <a:t>Hiperinsülinizm-kanser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80400" cy="49672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Comic Sans MS" pitchFamily="66" charset="0"/>
              </a:rPr>
              <a:t>Aşırı şekerli gıdalar yemek insülin direncine yani hiperinsülinizme yol açar. </a:t>
            </a:r>
          </a:p>
          <a:p>
            <a:pPr eaLnBrk="1" hangingPunct="1">
              <a:lnSpc>
                <a:spcPct val="80000"/>
              </a:lnSpc>
            </a:pPr>
            <a:endParaRPr lang="tr-TR" sz="24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Comic Sans MS" pitchFamily="66" charset="0"/>
              </a:rPr>
              <a:t>Hiperinsülinizm, insüline benzer büyüme faktörü bağlayıcı protein-1 ve -2 (IGFBP-1 ve IGFBP-2) sentezini azaltarak </a:t>
            </a:r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serbest IGF-1</a:t>
            </a:r>
            <a:r>
              <a:rPr lang="tr-TR" sz="2400" smtClean="0">
                <a:latin typeface="Comic Sans MS" pitchFamily="66" charset="0"/>
              </a:rPr>
              <a:t> düzeyini artırır.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400" b="1" smtClean="0">
                <a:latin typeface="Comic Sans MS" pitchFamily="66" charset="0"/>
              </a:rPr>
              <a:t>     </a:t>
            </a:r>
            <a:endParaRPr lang="tr-TR" sz="24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Comic Sans MS" pitchFamily="66" charset="0"/>
              </a:rPr>
              <a:t>Serbest </a:t>
            </a:r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IGF-1</a:t>
            </a:r>
            <a:r>
              <a:rPr lang="tr-TR" sz="2400" smtClean="0">
                <a:latin typeface="Comic Sans MS" pitchFamily="66" charset="0"/>
              </a:rPr>
              <a:t> hemen hemen bütün dokular için</a:t>
            </a:r>
            <a:r>
              <a:rPr lang="tr-TR" sz="2400" b="1" smtClean="0">
                <a:latin typeface="Comic Sans MS" pitchFamily="66" charset="0"/>
              </a:rPr>
              <a:t> </a:t>
            </a:r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potent bir mitojeniktir.</a:t>
            </a:r>
            <a:r>
              <a:rPr lang="tr-TR" sz="2400" b="1" smtClean="0">
                <a:latin typeface="Comic Sans MS" pitchFamily="66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sz="2400" b="1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Comic Sans MS" pitchFamily="66" charset="0"/>
              </a:rPr>
              <a:t>İnsülin direnci (metabolik sendrom) olanlarda özellikle epitel hücreli karsinomlar </a:t>
            </a:r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(meme, prostat, kolon)</a:t>
            </a:r>
            <a:r>
              <a:rPr lang="tr-TR" sz="2400" smtClean="0">
                <a:latin typeface="Comic Sans MS" pitchFamily="66" charset="0"/>
              </a:rPr>
              <a:t> sık görülür.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400" smtClean="0">
                <a:latin typeface="Comic Sans MS" pitchFamily="66" charset="0"/>
              </a:rPr>
              <a:t>         </a:t>
            </a:r>
            <a:endParaRPr lang="tr-TR" sz="2400" b="1" smtClean="0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68313" y="5876925"/>
            <a:ext cx="8424862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1000" dirty="0" err="1">
                <a:solidFill>
                  <a:srgbClr val="0000FF"/>
                </a:solidFill>
              </a:rPr>
              <a:t>Attia</a:t>
            </a:r>
            <a:r>
              <a:rPr lang="en-US" sz="1000" dirty="0">
                <a:solidFill>
                  <a:srgbClr val="0000FF"/>
                </a:solidFill>
              </a:rPr>
              <a:t> N, </a:t>
            </a:r>
            <a:r>
              <a:rPr lang="en-US" sz="1000" dirty="0" err="1">
                <a:solidFill>
                  <a:srgbClr val="0000FF"/>
                </a:solidFill>
              </a:rPr>
              <a:t>Tamborlane</a:t>
            </a:r>
            <a:r>
              <a:rPr lang="en-US" sz="1000" dirty="0">
                <a:solidFill>
                  <a:srgbClr val="0000FF"/>
                </a:solidFill>
              </a:rPr>
              <a:t> WV, </a:t>
            </a:r>
            <a:r>
              <a:rPr lang="en-US" sz="1000" dirty="0" err="1">
                <a:solidFill>
                  <a:srgbClr val="0000FF"/>
                </a:solidFill>
              </a:rPr>
              <a:t>Heptulla</a:t>
            </a:r>
            <a:r>
              <a:rPr lang="en-US" sz="1000" dirty="0">
                <a:solidFill>
                  <a:srgbClr val="0000FF"/>
                </a:solidFill>
              </a:rPr>
              <a:t> R</a:t>
            </a:r>
            <a:r>
              <a:rPr lang="tr-TR" sz="1000" dirty="0">
                <a:solidFill>
                  <a:srgbClr val="0000FF"/>
                </a:solidFill>
              </a:rPr>
              <a:t> </a:t>
            </a:r>
            <a:r>
              <a:rPr lang="en-US" sz="1000" dirty="0">
                <a:solidFill>
                  <a:srgbClr val="0000FF"/>
                </a:solidFill>
              </a:rPr>
              <a:t>et al. The</a:t>
            </a:r>
            <a:r>
              <a:rPr lang="tr-TR" sz="1000" dirty="0">
                <a:solidFill>
                  <a:srgbClr val="0000FF"/>
                </a:solidFill>
              </a:rPr>
              <a:t> </a:t>
            </a:r>
            <a:r>
              <a:rPr lang="en-US" sz="1000" dirty="0">
                <a:solidFill>
                  <a:srgbClr val="0000FF"/>
                </a:solidFill>
              </a:rPr>
              <a:t>metabolic syndrome and insulin-like growth factor I regulation</a:t>
            </a:r>
            <a:r>
              <a:rPr lang="tr-TR" sz="1000" dirty="0">
                <a:solidFill>
                  <a:srgbClr val="0000FF"/>
                </a:solidFill>
              </a:rPr>
              <a:t> </a:t>
            </a:r>
            <a:r>
              <a:rPr lang="en-US" sz="1000" dirty="0">
                <a:solidFill>
                  <a:srgbClr val="0000FF"/>
                </a:solidFill>
              </a:rPr>
              <a:t>in adolescent obesity. J </a:t>
            </a:r>
            <a:r>
              <a:rPr lang="en-US" sz="1000" dirty="0" err="1">
                <a:solidFill>
                  <a:srgbClr val="0000FF"/>
                </a:solidFill>
              </a:rPr>
              <a:t>Clin</a:t>
            </a:r>
            <a:r>
              <a:rPr lang="en-US" sz="1000" dirty="0">
                <a:solidFill>
                  <a:srgbClr val="0000FF"/>
                </a:solidFill>
              </a:rPr>
              <a:t> </a:t>
            </a:r>
            <a:r>
              <a:rPr lang="en-US" sz="1000" dirty="0" err="1">
                <a:solidFill>
                  <a:srgbClr val="0000FF"/>
                </a:solidFill>
              </a:rPr>
              <a:t>Endocrinol</a:t>
            </a:r>
            <a:r>
              <a:rPr lang="en-US" sz="1000" dirty="0">
                <a:solidFill>
                  <a:srgbClr val="0000FF"/>
                </a:solidFill>
              </a:rPr>
              <a:t> </a:t>
            </a:r>
            <a:r>
              <a:rPr lang="en-US" sz="1000" dirty="0" err="1">
                <a:solidFill>
                  <a:srgbClr val="0000FF"/>
                </a:solidFill>
              </a:rPr>
              <a:t>Metab</a:t>
            </a:r>
            <a:r>
              <a:rPr lang="en-US" sz="1000" dirty="0">
                <a:solidFill>
                  <a:srgbClr val="0000FF"/>
                </a:solidFill>
              </a:rPr>
              <a:t> 1998</a:t>
            </a:r>
            <a:r>
              <a:rPr lang="tr-TR" sz="1000" dirty="0">
                <a:solidFill>
                  <a:srgbClr val="0000FF"/>
                </a:solidFill>
              </a:rPr>
              <a:t>; </a:t>
            </a:r>
            <a:r>
              <a:rPr lang="en-US" sz="1000" dirty="0">
                <a:solidFill>
                  <a:srgbClr val="0000FF"/>
                </a:solidFill>
              </a:rPr>
              <a:t>83</a:t>
            </a:r>
            <a:r>
              <a:rPr lang="tr-TR" sz="1000" dirty="0">
                <a:solidFill>
                  <a:srgbClr val="0000FF"/>
                </a:solidFill>
              </a:rPr>
              <a:t>: </a:t>
            </a:r>
            <a:r>
              <a:rPr lang="en-US" sz="1000" dirty="0">
                <a:solidFill>
                  <a:srgbClr val="0000FF"/>
                </a:solidFill>
              </a:rPr>
              <a:t>1467–1471.</a:t>
            </a:r>
            <a:endParaRPr lang="tr-TR" sz="1000" dirty="0">
              <a:solidFill>
                <a:srgbClr val="0000FF"/>
              </a:solidFill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tr-TR" sz="1000" dirty="0">
                <a:solidFill>
                  <a:srgbClr val="0000FF"/>
                </a:solidFill>
              </a:rPr>
              <a:t> </a:t>
            </a:r>
            <a:r>
              <a:rPr lang="en-US" sz="1000" dirty="0">
                <a:solidFill>
                  <a:srgbClr val="0000FF"/>
                </a:solidFill>
              </a:rPr>
              <a:t>Ferry RJ, </a:t>
            </a:r>
            <a:r>
              <a:rPr lang="en-US" sz="1000" dirty="0" err="1">
                <a:solidFill>
                  <a:srgbClr val="0000FF"/>
                </a:solidFill>
              </a:rPr>
              <a:t>Cerri</a:t>
            </a:r>
            <a:r>
              <a:rPr lang="en-US" sz="1000" dirty="0">
                <a:solidFill>
                  <a:srgbClr val="0000FF"/>
                </a:solidFill>
              </a:rPr>
              <a:t> RW, Cohen P. Insulin-like growth</a:t>
            </a:r>
            <a:r>
              <a:rPr lang="tr-TR" sz="1000" dirty="0">
                <a:solidFill>
                  <a:srgbClr val="0000FF"/>
                </a:solidFill>
              </a:rPr>
              <a:t> </a:t>
            </a:r>
            <a:r>
              <a:rPr lang="en-US" sz="1000" dirty="0">
                <a:solidFill>
                  <a:srgbClr val="0000FF"/>
                </a:solidFill>
              </a:rPr>
              <a:t>factor binding proteins: new proteins, new functions. </a:t>
            </a:r>
            <a:r>
              <a:rPr lang="en-US" sz="1000" dirty="0" err="1">
                <a:solidFill>
                  <a:srgbClr val="0000FF"/>
                </a:solidFill>
              </a:rPr>
              <a:t>Horm</a:t>
            </a:r>
            <a:r>
              <a:rPr lang="tr-TR" sz="1000" dirty="0">
                <a:solidFill>
                  <a:srgbClr val="0000FF"/>
                </a:solidFill>
              </a:rPr>
              <a:t> </a:t>
            </a:r>
            <a:r>
              <a:rPr lang="en-US" sz="1000" dirty="0">
                <a:solidFill>
                  <a:srgbClr val="0000FF"/>
                </a:solidFill>
              </a:rPr>
              <a:t>Res. 1999</a:t>
            </a:r>
            <a:r>
              <a:rPr lang="tr-TR" sz="1000" dirty="0">
                <a:solidFill>
                  <a:srgbClr val="0000FF"/>
                </a:solidFill>
              </a:rPr>
              <a:t>; </a:t>
            </a:r>
            <a:r>
              <a:rPr lang="en-US" sz="1000" dirty="0">
                <a:solidFill>
                  <a:srgbClr val="0000FF"/>
                </a:solidFill>
              </a:rPr>
              <a:t>51</a:t>
            </a:r>
            <a:r>
              <a:rPr lang="tr-TR" sz="1000" dirty="0">
                <a:solidFill>
                  <a:srgbClr val="0000FF"/>
                </a:solidFill>
              </a:rPr>
              <a:t>:</a:t>
            </a:r>
            <a:r>
              <a:rPr lang="en-US" sz="1000" dirty="0">
                <a:solidFill>
                  <a:srgbClr val="0000FF"/>
                </a:solidFill>
              </a:rPr>
              <a:t> 53–67.</a:t>
            </a:r>
            <a:endParaRPr lang="tr-TR" sz="1000" dirty="0">
              <a:solidFill>
                <a:srgbClr val="0000FF"/>
              </a:solidFill>
            </a:endParaRPr>
          </a:p>
          <a:p>
            <a:pPr algn="l"/>
            <a:r>
              <a:rPr lang="en-US" sz="1000" dirty="0">
                <a:solidFill>
                  <a:srgbClr val="0000FF"/>
                </a:solidFill>
              </a:rPr>
              <a:t>Gupta K, </a:t>
            </a:r>
            <a:r>
              <a:rPr lang="en-US" sz="1000" dirty="0" err="1">
                <a:solidFill>
                  <a:srgbClr val="0000FF"/>
                </a:solidFill>
              </a:rPr>
              <a:t>Krishnaswamy</a:t>
            </a:r>
            <a:r>
              <a:rPr lang="en-US" sz="1000" dirty="0">
                <a:solidFill>
                  <a:srgbClr val="0000FF"/>
                </a:solidFill>
              </a:rPr>
              <a:t> G, </a:t>
            </a:r>
            <a:r>
              <a:rPr lang="en-US" sz="1000" dirty="0" err="1">
                <a:solidFill>
                  <a:srgbClr val="0000FF"/>
                </a:solidFill>
              </a:rPr>
              <a:t>Karnad</a:t>
            </a:r>
            <a:r>
              <a:rPr lang="en-US" sz="1000" dirty="0">
                <a:solidFill>
                  <a:srgbClr val="0000FF"/>
                </a:solidFill>
              </a:rPr>
              <a:t> A, </a:t>
            </a:r>
            <a:r>
              <a:rPr lang="en-US" sz="1000" dirty="0" err="1">
                <a:solidFill>
                  <a:srgbClr val="0000FF"/>
                </a:solidFill>
              </a:rPr>
              <a:t>Peiris</a:t>
            </a:r>
            <a:r>
              <a:rPr lang="tr-TR" sz="1000" dirty="0">
                <a:solidFill>
                  <a:srgbClr val="0000FF"/>
                </a:solidFill>
              </a:rPr>
              <a:t> </a:t>
            </a:r>
            <a:r>
              <a:rPr lang="en-US" sz="1000" dirty="0">
                <a:solidFill>
                  <a:srgbClr val="0000FF"/>
                </a:solidFill>
              </a:rPr>
              <a:t>AN.</a:t>
            </a:r>
            <a:r>
              <a:rPr lang="tr-TR" sz="1000" dirty="0">
                <a:solidFill>
                  <a:srgbClr val="0000FF"/>
                </a:solidFill>
              </a:rPr>
              <a:t> </a:t>
            </a:r>
            <a:r>
              <a:rPr lang="en-US" sz="1000" dirty="0">
                <a:solidFill>
                  <a:srgbClr val="0000FF"/>
                </a:solidFill>
              </a:rPr>
              <a:t>Insulin: a novel factor in</a:t>
            </a:r>
            <a:r>
              <a:rPr lang="tr-TR" sz="1000" dirty="0">
                <a:solidFill>
                  <a:srgbClr val="0000FF"/>
                </a:solidFill>
              </a:rPr>
              <a:t> </a:t>
            </a:r>
            <a:r>
              <a:rPr lang="en-US" sz="1000" dirty="0">
                <a:solidFill>
                  <a:srgbClr val="0000FF"/>
                </a:solidFill>
              </a:rPr>
              <a:t>carcinogenesis. Am. J. Med </a:t>
            </a:r>
            <a:r>
              <a:rPr lang="en-US" sz="1000" dirty="0" err="1">
                <a:solidFill>
                  <a:srgbClr val="0000FF"/>
                </a:solidFill>
              </a:rPr>
              <a:t>Sci</a:t>
            </a:r>
            <a:r>
              <a:rPr lang="en-US" sz="1000" dirty="0">
                <a:solidFill>
                  <a:srgbClr val="0000FF"/>
                </a:solidFill>
              </a:rPr>
              <a:t> 2002</a:t>
            </a:r>
            <a:r>
              <a:rPr lang="tr-TR" sz="1000" dirty="0">
                <a:solidFill>
                  <a:srgbClr val="0000FF"/>
                </a:solidFill>
              </a:rPr>
              <a:t>;</a:t>
            </a:r>
            <a:r>
              <a:rPr lang="en-US" sz="1000" dirty="0">
                <a:solidFill>
                  <a:srgbClr val="0000FF"/>
                </a:solidFill>
              </a:rPr>
              <a:t>323</a:t>
            </a:r>
            <a:r>
              <a:rPr lang="tr-TR" sz="1000" dirty="0">
                <a:solidFill>
                  <a:srgbClr val="0000FF"/>
                </a:solidFill>
              </a:rPr>
              <a:t>:</a:t>
            </a:r>
            <a:r>
              <a:rPr lang="en-US" sz="1000" dirty="0">
                <a:solidFill>
                  <a:srgbClr val="0000FF"/>
                </a:solidFill>
              </a:rPr>
              <a:t>140–145.</a:t>
            </a:r>
            <a:endParaRPr lang="tr-TR" sz="1000" dirty="0">
              <a:solidFill>
                <a:srgbClr val="0000FF"/>
              </a:solidFill>
            </a:endParaRPr>
          </a:p>
          <a:p>
            <a:pPr algn="l"/>
            <a:r>
              <a:rPr lang="tr-TR" sz="1000" dirty="0">
                <a:solidFill>
                  <a:srgbClr val="0000FF"/>
                </a:solidFill>
              </a:rPr>
              <a:t>    </a:t>
            </a:r>
            <a:r>
              <a:rPr lang="en-US" sz="1000" dirty="0" err="1">
                <a:solidFill>
                  <a:srgbClr val="0000FF"/>
                </a:solidFill>
              </a:rPr>
              <a:t>Secreto</a:t>
            </a:r>
            <a:r>
              <a:rPr lang="tr-TR" sz="1000" dirty="0">
                <a:solidFill>
                  <a:srgbClr val="0000FF"/>
                </a:solidFill>
              </a:rPr>
              <a:t> </a:t>
            </a:r>
            <a:r>
              <a:rPr lang="en-US" sz="1000" dirty="0">
                <a:solidFill>
                  <a:srgbClr val="0000FF"/>
                </a:solidFill>
              </a:rPr>
              <a:t>G, </a:t>
            </a:r>
            <a:r>
              <a:rPr lang="en-US" sz="1000" dirty="0" err="1">
                <a:solidFill>
                  <a:srgbClr val="0000FF"/>
                </a:solidFill>
              </a:rPr>
              <a:t>Zumoff</a:t>
            </a:r>
            <a:r>
              <a:rPr lang="tr-TR" sz="1000" dirty="0">
                <a:solidFill>
                  <a:srgbClr val="0000FF"/>
                </a:solidFill>
              </a:rPr>
              <a:t> </a:t>
            </a:r>
            <a:r>
              <a:rPr lang="en-US" sz="1000" dirty="0">
                <a:solidFill>
                  <a:srgbClr val="0000FF"/>
                </a:solidFill>
              </a:rPr>
              <a:t>B. Abnormal production of androgens</a:t>
            </a:r>
            <a:r>
              <a:rPr lang="tr-TR" sz="1000" dirty="0">
                <a:solidFill>
                  <a:srgbClr val="0000FF"/>
                </a:solidFill>
              </a:rPr>
              <a:t> </a:t>
            </a:r>
            <a:r>
              <a:rPr lang="en-US" sz="1000" dirty="0">
                <a:solidFill>
                  <a:srgbClr val="0000FF"/>
                </a:solidFill>
              </a:rPr>
              <a:t>in women with breast cancer.</a:t>
            </a:r>
            <a:r>
              <a:rPr lang="tr-TR" sz="1000" dirty="0">
                <a:solidFill>
                  <a:srgbClr val="0000FF"/>
                </a:solidFill>
              </a:rPr>
              <a:t> </a:t>
            </a:r>
            <a:r>
              <a:rPr lang="en-US" sz="1000" dirty="0">
                <a:solidFill>
                  <a:srgbClr val="0000FF"/>
                </a:solidFill>
              </a:rPr>
              <a:t>Anticancer Res 1994</a:t>
            </a:r>
            <a:r>
              <a:rPr lang="tr-TR" sz="1000" dirty="0">
                <a:solidFill>
                  <a:srgbClr val="0000FF"/>
                </a:solidFill>
              </a:rPr>
              <a:t>;</a:t>
            </a:r>
            <a:r>
              <a:rPr lang="en-US" sz="1000" dirty="0">
                <a:solidFill>
                  <a:srgbClr val="0000FF"/>
                </a:solidFill>
              </a:rPr>
              <a:t>14</a:t>
            </a:r>
            <a:r>
              <a:rPr lang="tr-TR" sz="1000" dirty="0">
                <a:solidFill>
                  <a:srgbClr val="0000FF"/>
                </a:solidFill>
              </a:rPr>
              <a:t>: </a:t>
            </a:r>
            <a:r>
              <a:rPr lang="en-US" sz="1000" dirty="0">
                <a:solidFill>
                  <a:srgbClr val="0000FF"/>
                </a:solidFill>
              </a:rPr>
              <a:t>2113–2117.</a:t>
            </a:r>
            <a:endParaRPr lang="tr-TR" sz="1000" dirty="0">
              <a:solidFill>
                <a:srgbClr val="0000FF"/>
              </a:solidFill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endParaRPr lang="tr-TR" sz="1000" dirty="0">
              <a:solidFill>
                <a:srgbClr val="0000FF"/>
              </a:solidFill>
            </a:endParaRPr>
          </a:p>
          <a:p>
            <a:pPr algn="l">
              <a:spcBef>
                <a:spcPct val="50000"/>
              </a:spcBef>
            </a:pPr>
            <a:endParaRPr lang="en-US" sz="1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62950" cy="739775"/>
          </a:xfrm>
        </p:spPr>
        <p:txBody>
          <a:bodyPr/>
          <a:lstStyle/>
          <a:p>
            <a:pPr eaLnBrk="1" hangingPunct="1"/>
            <a:r>
              <a:rPr lang="tr-TR" sz="3200" b="1" smtClean="0">
                <a:solidFill>
                  <a:srgbClr val="0000FF"/>
                </a:solidFill>
                <a:latin typeface="Comic Sans MS" pitchFamily="66" charset="0"/>
              </a:rPr>
              <a:t>Kanser-şişmanlık ilişkisi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351837" cy="3529013"/>
          </a:xfrm>
        </p:spPr>
        <p:txBody>
          <a:bodyPr/>
          <a:lstStyle/>
          <a:p>
            <a:pPr eaLnBrk="1" hangingPunct="1"/>
            <a:r>
              <a:rPr lang="es-ES" sz="2400" smtClean="0">
                <a:solidFill>
                  <a:srgbClr val="FF0000"/>
                </a:solidFill>
                <a:latin typeface="Comic Sans MS" pitchFamily="66" charset="0"/>
              </a:rPr>
              <a:t>900,053 </a:t>
            </a:r>
            <a:r>
              <a:rPr lang="es-ES" sz="2400" smtClean="0">
                <a:latin typeface="Comic Sans MS" pitchFamily="66" charset="0"/>
              </a:rPr>
              <a:t>kansersiz </a:t>
            </a:r>
            <a:r>
              <a:rPr lang="tr-TR" sz="2400" smtClean="0">
                <a:latin typeface="Comic Sans MS" pitchFamily="66" charset="0"/>
              </a:rPr>
              <a:t>erişkin </a:t>
            </a:r>
            <a:r>
              <a:rPr lang="es-ES" sz="2400" smtClean="0">
                <a:latin typeface="Comic Sans MS" pitchFamily="66" charset="0"/>
              </a:rPr>
              <a:t>insan </a:t>
            </a:r>
            <a:r>
              <a:rPr lang="es-ES" sz="2400" smtClean="0">
                <a:solidFill>
                  <a:srgbClr val="FF0000"/>
                </a:solidFill>
                <a:latin typeface="Comic Sans MS" pitchFamily="66" charset="0"/>
              </a:rPr>
              <a:t>16 y</a:t>
            </a:r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ıl</a:t>
            </a:r>
            <a:r>
              <a:rPr lang="tr-TR" sz="2400" smtClean="0">
                <a:latin typeface="Comic Sans MS" pitchFamily="66" charset="0"/>
              </a:rPr>
              <a:t> </a:t>
            </a:r>
            <a:r>
              <a:rPr lang="es-ES" sz="2400" smtClean="0">
                <a:latin typeface="Comic Sans MS" pitchFamily="66" charset="0"/>
              </a:rPr>
              <a:t>s</a:t>
            </a:r>
            <a:r>
              <a:rPr lang="tr-TR" sz="2400" smtClean="0">
                <a:latin typeface="Comic Sans MS" pitchFamily="66" charset="0"/>
              </a:rPr>
              <a:t>ü</a:t>
            </a:r>
            <a:r>
              <a:rPr lang="es-ES" sz="2400" smtClean="0">
                <a:latin typeface="Comic Sans MS" pitchFamily="66" charset="0"/>
              </a:rPr>
              <a:t>re ile incelenmiş</a:t>
            </a:r>
            <a:endParaRPr lang="tr-TR" sz="240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de-DE" sz="2400" smtClean="0">
              <a:latin typeface="Comic Sans MS" pitchFamily="66" charset="0"/>
            </a:endParaRPr>
          </a:p>
          <a:p>
            <a:pPr eaLnBrk="1" hangingPunct="1"/>
            <a:r>
              <a:rPr lang="de-DE" sz="2400" smtClean="0">
                <a:latin typeface="Comic Sans MS" pitchFamily="66" charset="0"/>
              </a:rPr>
              <a:t>Bu süre içinde </a:t>
            </a:r>
            <a:r>
              <a:rPr lang="de-DE" sz="2400" smtClean="0">
                <a:solidFill>
                  <a:srgbClr val="FF0000"/>
                </a:solidFill>
                <a:latin typeface="Comic Sans MS" pitchFamily="66" charset="0"/>
              </a:rPr>
              <a:t>57,145</a:t>
            </a:r>
            <a:r>
              <a:rPr lang="de-DE" sz="2400" smtClean="0">
                <a:latin typeface="Comic Sans MS" pitchFamily="66" charset="0"/>
              </a:rPr>
              <a:t> kişi kanserden ölmüş.</a:t>
            </a:r>
            <a:endParaRPr lang="tr-TR" sz="240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de-DE" sz="2400" smtClean="0">
              <a:latin typeface="Comic Sans MS" pitchFamily="66" charset="0"/>
            </a:endParaRPr>
          </a:p>
          <a:p>
            <a:pPr eaLnBrk="1" hangingPunct="1"/>
            <a:r>
              <a:rPr lang="de-DE" sz="2400" smtClean="0">
                <a:latin typeface="Comic Sans MS" pitchFamily="66" charset="0"/>
              </a:rPr>
              <a:t>Nomal tartılılarla  kıyaslandığında vücut kitle endeksi 40’ın üzerinde olanlarda, </a:t>
            </a:r>
            <a:r>
              <a:rPr lang="de-DE" sz="2400" smtClean="0">
                <a:solidFill>
                  <a:srgbClr val="FF0000"/>
                </a:solidFill>
                <a:latin typeface="Comic Sans MS" pitchFamily="66" charset="0"/>
              </a:rPr>
              <a:t>%50-60</a:t>
            </a:r>
            <a:r>
              <a:rPr lang="de-DE" sz="2400" smtClean="0">
                <a:latin typeface="Comic Sans MS" pitchFamily="66" charset="0"/>
              </a:rPr>
              <a:t> oranında daha fazla kanser varmış.</a:t>
            </a:r>
            <a:endParaRPr lang="tr-TR" sz="240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tr-TR" sz="2400" smtClean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tr-TR" sz="2400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11188" y="4941888"/>
            <a:ext cx="79216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000">
                <a:solidFill>
                  <a:srgbClr val="0000FF"/>
                </a:solidFill>
              </a:rPr>
              <a:t>Calle EE, Rodriguez C, Walker-Thurmond K, Thun MJ. Overweight, obesity, and mortality from cancer in a prospectively studied cohort of </a:t>
            </a:r>
            <a:r>
              <a:rPr lang="tr-TR" sz="1000">
                <a:solidFill>
                  <a:srgbClr val="0000FF"/>
                </a:solidFill>
              </a:rPr>
              <a:t> </a:t>
            </a:r>
            <a:r>
              <a:rPr lang="en-US" sz="1000">
                <a:solidFill>
                  <a:srgbClr val="0000FF"/>
                </a:solidFill>
              </a:rPr>
              <a:t>U.S. adults. </a:t>
            </a:r>
            <a:r>
              <a:rPr lang="tr-TR" sz="1000">
                <a:solidFill>
                  <a:srgbClr val="0000FF"/>
                </a:solidFill>
              </a:rPr>
              <a:t>N Eng J Med 2003;348(17): 1623-4</a:t>
            </a:r>
          </a:p>
          <a:p>
            <a:pPr algn="l"/>
            <a:r>
              <a:rPr lang="en-US" sz="1000">
                <a:solidFill>
                  <a:srgbClr val="0000FF"/>
                </a:solidFill>
              </a:rPr>
              <a:t>Kuska B. Calories and cancer: can we starve our way to health? J Natl Cancer Inst. 2</a:t>
            </a:r>
            <a:r>
              <a:rPr lang="tr-TR" sz="1000">
                <a:solidFill>
                  <a:srgbClr val="0000FF"/>
                </a:solidFill>
              </a:rPr>
              <a:t>000</a:t>
            </a:r>
            <a:r>
              <a:rPr lang="en-US" sz="1000">
                <a:solidFill>
                  <a:srgbClr val="0000FF"/>
                </a:solidFill>
              </a:rPr>
              <a:t>;92(18):1466-9.</a:t>
            </a:r>
            <a:r>
              <a:rPr lang="tr-TR" sz="1000">
                <a:solidFill>
                  <a:srgbClr val="0000FF"/>
                </a:solidFill>
              </a:rPr>
              <a:t> </a:t>
            </a:r>
          </a:p>
          <a:p>
            <a:pPr algn="l"/>
            <a:r>
              <a:rPr lang="en-US" sz="1000">
                <a:solidFill>
                  <a:srgbClr val="0000FF"/>
                </a:solidFill>
              </a:rPr>
              <a:t>Winick M. Calories and cancer. Hematol Oncol Clin North Am. 1991;5(1):1-6.</a:t>
            </a:r>
            <a:endParaRPr lang="tr-TR" sz="1000">
              <a:solidFill>
                <a:srgbClr val="0000FF"/>
              </a:solidFill>
            </a:endParaRPr>
          </a:p>
          <a:p>
            <a:pPr algn="l">
              <a:spcBef>
                <a:spcPct val="50000"/>
              </a:spcBef>
            </a:pPr>
            <a:endParaRPr lang="en-US" sz="1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3200" b="1" dirty="0">
                <a:solidFill>
                  <a:srgbClr val="0000FF"/>
                </a:solidFill>
                <a:latin typeface="Comic Sans MS" pitchFamily="66" charset="0"/>
              </a:rPr>
              <a:t>Meme kanseri-</a:t>
            </a:r>
            <a:r>
              <a:rPr lang="tr-TR" sz="3200" b="1" dirty="0" err="1">
                <a:solidFill>
                  <a:srgbClr val="0000FF"/>
                </a:solidFill>
                <a:latin typeface="Comic Sans MS" pitchFamily="66" charset="0"/>
              </a:rPr>
              <a:t>Metabolik</a:t>
            </a:r>
            <a:r>
              <a:rPr lang="tr-TR" sz="3200" b="1" dirty="0">
                <a:solidFill>
                  <a:srgbClr val="0000FF"/>
                </a:solidFill>
                <a:latin typeface="Comic Sans MS" pitchFamily="66" charset="0"/>
              </a:rPr>
              <a:t> sendrom</a:t>
            </a:r>
            <a:endParaRPr lang="en-US" sz="32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304800" y="1371600"/>
            <a:ext cx="8610600" cy="63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>
            <a:spAutoFit/>
          </a:bodyPr>
          <a:lstStyle/>
          <a:p>
            <a:pPr algn="l" eaLnBrk="0" hangingPunct="0">
              <a:lnSpc>
                <a:spcPct val="80000"/>
              </a:lnSpc>
              <a:spcBef>
                <a:spcPct val="50000"/>
              </a:spcBef>
              <a:buClr>
                <a:srgbClr val="282090"/>
              </a:buClr>
              <a:buFont typeface="Symbol" pitchFamily="18" charset="2"/>
              <a:buNone/>
            </a:pPr>
            <a:r>
              <a:rPr lang="tr-TR" sz="2400" dirty="0" err="1">
                <a:solidFill>
                  <a:srgbClr val="FF0000"/>
                </a:solidFill>
                <a:latin typeface="Comic Sans MS" pitchFamily="66" charset="0"/>
              </a:rPr>
              <a:t>Hiperinsülinemisi</a:t>
            </a:r>
            <a:r>
              <a:rPr lang="tr-TR" sz="2400" dirty="0">
                <a:latin typeface="Comic Sans MS" pitchFamily="66" charset="0"/>
              </a:rPr>
              <a:t> olan meme kanserli kadınlardaki ölüm ora-</a:t>
            </a:r>
            <a:r>
              <a:rPr lang="tr-TR" sz="2400" dirty="0" err="1">
                <a:latin typeface="Comic Sans MS" pitchFamily="66" charset="0"/>
              </a:rPr>
              <a:t>nı</a:t>
            </a:r>
            <a:r>
              <a:rPr lang="tr-TR" sz="2400" dirty="0">
                <a:latin typeface="Comic Sans MS" pitchFamily="66" charset="0"/>
              </a:rPr>
              <a:t>, </a:t>
            </a:r>
            <a:r>
              <a:rPr lang="tr-TR" sz="2400" dirty="0" err="1">
                <a:latin typeface="Comic Sans MS" pitchFamily="66" charset="0"/>
              </a:rPr>
              <a:t>hiperinsülinemisi</a:t>
            </a:r>
            <a:r>
              <a:rPr lang="tr-TR" sz="2400" dirty="0">
                <a:latin typeface="Comic Sans MS" pitchFamily="66" charset="0"/>
              </a:rPr>
              <a:t> olmayanlara göre  6 kat daha fazladır.</a:t>
            </a:r>
            <a:r>
              <a:rPr lang="tr-TR" sz="2400" dirty="0">
                <a:solidFill>
                  <a:schemeClr val="bg2"/>
                </a:solidFill>
                <a:latin typeface="Comic Sans MS" pitchFamily="66" charset="0"/>
              </a:rPr>
              <a:t> </a:t>
            </a:r>
            <a:endParaRPr lang="en-US" sz="24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908175" y="2420938"/>
          <a:ext cx="6081713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4" name="Grafik" r:id="rId3" imgW="6095936" imgH="4076807" progId="MSGraph.Chart.8">
                  <p:embed followColorScheme="full"/>
                </p:oleObj>
              </mc:Choice>
              <mc:Fallback>
                <p:oleObj name="Grafik" r:id="rId3" imgW="6095936" imgH="4076807" progId="MSGraph.Chart.8">
                  <p:embed followColorScheme="full"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420938"/>
                        <a:ext cx="6081713" cy="406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3505200" y="2971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latin typeface="Arial" charset="0"/>
              </a:rPr>
              <a:t>30%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4343400" y="4953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latin typeface="Arial" charset="0"/>
              </a:rPr>
              <a:t>5%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228600" y="6308725"/>
            <a:ext cx="891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000">
                <a:solidFill>
                  <a:srgbClr val="6600FF"/>
                </a:solidFill>
              </a:rPr>
              <a:t>Goodwin P</a:t>
            </a:r>
            <a:r>
              <a:rPr lang="en-US" sz="1000">
                <a:solidFill>
                  <a:srgbClr val="6600FF"/>
                </a:solidFill>
                <a:cs typeface="Times New Roman" pitchFamily="18" charset="0"/>
              </a:rPr>
              <a:t>J, Ennis M, Trudea ME et al. "Prognostic Effects of Circulating Insulin-Like Growth Factor Binding Proteins    (IGFBPS) 1 and 3 in Operable Breast Cancer," December 6-9, 2000, Program and Abstracts of the 23rd Annual San Antonio Breast Cancer Symposium, Abstract #118, San Antonio, TX.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z="4000" smtClean="0">
                <a:solidFill>
                  <a:srgbClr val="0000FF"/>
                </a:solidFill>
                <a:latin typeface="Comic Sans MS" pitchFamily="66" charset="0"/>
              </a:rPr>
              <a:t>Türkiyedeki obezitenin yıllar içindeki artışı</a:t>
            </a:r>
          </a:p>
        </p:txBody>
      </p:sp>
      <p:graphicFrame>
        <p:nvGraphicFramePr>
          <p:cNvPr id="590851" name="Group 3"/>
          <p:cNvGraphicFramePr>
            <a:graphicFrameLocks noGrp="1"/>
          </p:cNvGraphicFramePr>
          <p:nvPr>
            <p:ph idx="1"/>
          </p:nvPr>
        </p:nvGraphicFramePr>
        <p:xfrm>
          <a:off x="539750" y="1844675"/>
          <a:ext cx="8229600" cy="400526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Yıl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Kadın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Erkek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1990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1999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%24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%38.8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%9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%19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468313" y="6092825"/>
            <a:ext cx="828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r-TR" sz="2000"/>
              <a:t>Türk Kardiyoloji Derneği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sz="4000" smtClean="0">
                <a:solidFill>
                  <a:srgbClr val="0000FF"/>
                </a:solidFill>
                <a:latin typeface="Comic Sans MS" pitchFamily="66" charset="0"/>
              </a:rPr>
              <a:t>Türkiye’deki  metabolik </a:t>
            </a:r>
            <a:br>
              <a:rPr lang="tr-TR" sz="400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tr-TR" sz="4000" smtClean="0">
                <a:solidFill>
                  <a:srgbClr val="0000FF"/>
                </a:solidFill>
                <a:latin typeface="Comic Sans MS" pitchFamily="66" charset="0"/>
              </a:rPr>
              <a:t>sendrom yaygınlığını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3989388"/>
          </a:xfrm>
        </p:spPr>
        <p:txBody>
          <a:bodyPr/>
          <a:lstStyle/>
          <a:p>
            <a:pPr eaLnBrk="1" hangingPunct="1"/>
            <a:endParaRPr lang="tr-TR" sz="2800" smtClean="0">
              <a:latin typeface="Comic Sans MS" pitchFamily="66" charset="0"/>
            </a:endParaRPr>
          </a:p>
          <a:p>
            <a:pPr eaLnBrk="1" hangingPunct="1"/>
            <a:endParaRPr lang="tr-TR" sz="2800" smtClean="0">
              <a:latin typeface="Comic Sans MS" pitchFamily="66" charset="0"/>
            </a:endParaRPr>
          </a:p>
          <a:p>
            <a:pPr eaLnBrk="1" hangingPunct="1"/>
            <a:r>
              <a:rPr lang="tr-TR" sz="2800" smtClean="0">
                <a:latin typeface="Comic Sans MS" pitchFamily="66" charset="0"/>
              </a:rPr>
              <a:t>30 yaş ve üzerindeki </a:t>
            </a:r>
            <a:r>
              <a:rPr lang="tr-TR" sz="2800" smtClean="0">
                <a:solidFill>
                  <a:srgbClr val="FF0000"/>
                </a:solidFill>
                <a:latin typeface="Comic Sans MS" pitchFamily="66" charset="0"/>
              </a:rPr>
              <a:t>erkek</a:t>
            </a:r>
            <a:r>
              <a:rPr lang="tr-TR" sz="2800" smtClean="0">
                <a:latin typeface="Comic Sans MS" pitchFamily="66" charset="0"/>
              </a:rPr>
              <a:t>lerin </a:t>
            </a:r>
            <a:r>
              <a:rPr lang="tr-TR" sz="2800" smtClean="0">
                <a:solidFill>
                  <a:srgbClr val="FF0000"/>
                </a:solidFill>
                <a:latin typeface="Comic Sans MS" pitchFamily="66" charset="0"/>
              </a:rPr>
              <a:t>%28</a:t>
            </a:r>
            <a:r>
              <a:rPr lang="tr-TR" sz="2800" smtClean="0">
                <a:latin typeface="Comic Sans MS" pitchFamily="66" charset="0"/>
              </a:rPr>
              <a:t>'inde, </a:t>
            </a:r>
            <a:r>
              <a:rPr lang="tr-TR" sz="2800" smtClean="0">
                <a:solidFill>
                  <a:srgbClr val="FF0000"/>
                </a:solidFill>
                <a:latin typeface="Comic Sans MS" pitchFamily="66" charset="0"/>
              </a:rPr>
              <a:t>kadın</a:t>
            </a:r>
            <a:r>
              <a:rPr lang="tr-TR" sz="2800" smtClean="0">
                <a:latin typeface="Comic Sans MS" pitchFamily="66" charset="0"/>
              </a:rPr>
              <a:t>ların </a:t>
            </a:r>
            <a:r>
              <a:rPr lang="tr-TR" sz="2800" smtClean="0">
                <a:solidFill>
                  <a:srgbClr val="FF0000"/>
                </a:solidFill>
                <a:latin typeface="Comic Sans MS" pitchFamily="66" charset="0"/>
              </a:rPr>
              <a:t>%45</a:t>
            </a:r>
            <a:r>
              <a:rPr lang="tr-TR" sz="2800" smtClean="0">
                <a:latin typeface="Comic Sans MS" pitchFamily="66" charset="0"/>
              </a:rPr>
              <a:t>'inde metabolik sendrom tespit edilmiştir.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95288" y="5715000"/>
            <a:ext cx="82804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r-TR" sz="1400">
                <a:solidFill>
                  <a:srgbClr val="0000FF"/>
                </a:solidFill>
              </a:rPr>
              <a:t>Onat A, Sansoy V. Halkımızda Koroner Hastalığın Başsuçlusu Metabolik Sendrom: Sıklığı, Unsurları, Koroner Risk ile İlişkisi ve Yüksek Risk Kriterleri Türk Kardiyol Dern Arş 2002;30:8-15</a:t>
            </a:r>
            <a:endParaRPr lang="ta-IN" sz="1400" i="1">
              <a:solidFill>
                <a:srgbClr val="0000FF"/>
              </a:solidFill>
            </a:endParaRPr>
          </a:p>
          <a:p>
            <a:pPr algn="l">
              <a:spcBef>
                <a:spcPct val="50000"/>
              </a:spcBef>
            </a:pPr>
            <a:endParaRPr lang="tr-TR">
              <a:solidFill>
                <a:srgbClr val="0000FF"/>
              </a:solidFill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4787900" y="1844675"/>
            <a:ext cx="4067175" cy="339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tr-TR">
                <a:solidFill>
                  <a:srgbClr val="FF0000"/>
                </a:solidFill>
              </a:rPr>
              <a:t>1)Bel çevresi</a:t>
            </a:r>
            <a:r>
              <a:rPr lang="tr-TR"/>
              <a:t>: erkeklerde &gt;102, </a:t>
            </a:r>
          </a:p>
          <a:p>
            <a:pPr algn="l"/>
            <a:r>
              <a:rPr lang="tr-TR"/>
              <a:t>            kadınlarda &gt;88 cm, </a:t>
            </a:r>
          </a:p>
          <a:p>
            <a:pPr algn="l"/>
            <a:r>
              <a:rPr lang="tr-TR">
                <a:solidFill>
                  <a:srgbClr val="FF0000"/>
                </a:solidFill>
              </a:rPr>
              <a:t>2)HDL-Kolesterol </a:t>
            </a:r>
            <a:r>
              <a:rPr lang="tr-TR"/>
              <a:t> &lt;40, kadında </a:t>
            </a:r>
          </a:p>
          <a:p>
            <a:pPr algn="l"/>
            <a:r>
              <a:rPr lang="tr-TR"/>
              <a:t>        &lt;50 mg/dL</a:t>
            </a:r>
          </a:p>
          <a:p>
            <a:pPr algn="l"/>
            <a:r>
              <a:rPr lang="tr-TR">
                <a:solidFill>
                  <a:srgbClr val="FF0000"/>
                </a:solidFill>
              </a:rPr>
              <a:t>3)Trigliserid</a:t>
            </a:r>
            <a:r>
              <a:rPr lang="tr-TR"/>
              <a:t> ≥150 mg/dL,</a:t>
            </a:r>
          </a:p>
          <a:p>
            <a:pPr algn="l"/>
            <a:r>
              <a:rPr lang="tr-TR">
                <a:solidFill>
                  <a:srgbClr val="FF0000"/>
                </a:solidFill>
              </a:rPr>
              <a:t>4)Kan basıncı</a:t>
            </a:r>
            <a:r>
              <a:rPr lang="tr-TR"/>
              <a:t> sistolik ≥130 veya </a:t>
            </a:r>
          </a:p>
          <a:p>
            <a:pPr algn="l"/>
            <a:r>
              <a:rPr lang="tr-TR"/>
              <a:t>        diyastolik ≥85 mmHg </a:t>
            </a:r>
          </a:p>
          <a:p>
            <a:pPr algn="l"/>
            <a:r>
              <a:rPr lang="tr-TR">
                <a:solidFill>
                  <a:srgbClr val="FF0000"/>
                </a:solidFill>
              </a:rPr>
              <a:t>5)Diyabet</a:t>
            </a:r>
            <a:r>
              <a:rPr lang="tr-TR"/>
              <a:t> ya da glukoz </a:t>
            </a:r>
          </a:p>
          <a:p>
            <a:pPr algn="l"/>
            <a:r>
              <a:rPr lang="tr-TR"/>
              <a:t>          entoleransının varlığı. </a:t>
            </a:r>
          </a:p>
          <a:p>
            <a:pPr algn="l"/>
            <a:endParaRPr lang="tr-TR"/>
          </a:p>
          <a:p>
            <a:pPr algn="l"/>
            <a:r>
              <a:rPr lang="tr-TR"/>
              <a:t>*beş kriterden en az üçünün varlığı metabolik sendromu gösterir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62950" cy="739775"/>
          </a:xfrm>
        </p:spPr>
        <p:txBody>
          <a:bodyPr/>
          <a:lstStyle/>
          <a:p>
            <a:pPr eaLnBrk="1" hangingPunct="1"/>
            <a:r>
              <a:rPr lang="tr-TR" sz="3200" b="1" smtClean="0">
                <a:solidFill>
                  <a:srgbClr val="0000FF"/>
                </a:solidFill>
                <a:latin typeface="Comic Sans MS" pitchFamily="66" charset="0"/>
              </a:rPr>
              <a:t>Kanser-Açlık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429625" cy="407193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sz="2400" smtClean="0">
                <a:latin typeface="Comic Sans MS" pitchFamily="66" charset="0"/>
              </a:rPr>
              <a:t>Birkaç gün </a:t>
            </a:r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aç bırakılan fareler</a:t>
            </a:r>
            <a:r>
              <a:rPr lang="tr-TR" sz="2400" smtClean="0">
                <a:latin typeface="Comic Sans MS" pitchFamily="66" charset="0"/>
              </a:rPr>
              <a:t>de sağlam hücreler kemoterapiden az etkilenirken, kanserli hücreler tahrip olmuş ve tümörler küçülmüştür. Hatta bazı vakalarda metastazlar tamamıyla kaybolmuştur.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sz="2400" smtClean="0">
                <a:latin typeface="Comic Sans MS" pitchFamily="66" charset="0"/>
              </a:rPr>
              <a:t>Çeşitli kanserlere sahip </a:t>
            </a:r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10 kişi </a:t>
            </a:r>
            <a:r>
              <a:rPr lang="tr-TR" sz="2400" smtClean="0">
                <a:latin typeface="Comic Sans MS" pitchFamily="66" charset="0"/>
              </a:rPr>
              <a:t>üzerinde yapılan bir çalışmada kemoterapiden önce 48-140 saat, sonrasında ise 5-56 saat aç bırakılan hastalarda </a:t>
            </a:r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kemoterapi yan etkileri </a:t>
            </a:r>
            <a:r>
              <a:rPr lang="tr-TR" sz="2400" smtClean="0">
                <a:latin typeface="Comic Sans MS" pitchFamily="66" charset="0"/>
              </a:rPr>
              <a:t>minimale inmiştir.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sz="2400" smtClean="0">
                <a:latin typeface="Comic Sans MS" pitchFamily="66" charset="0"/>
              </a:rPr>
              <a:t>Sağlıklı hücreler açlıktan etkilenmezken kanserli hücreler açlık stresine dayanamamaktadır. </a:t>
            </a:r>
            <a:endParaRPr lang="tr-TR" sz="1800" smtClean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000" smtClean="0">
                <a:solidFill>
                  <a:srgbClr val="0000FF"/>
                </a:solidFill>
                <a:latin typeface="Comic Sans MS" pitchFamily="66" charset="0"/>
              </a:rPr>
              <a:t>Lee C, Raffaghello L, Brandhorst S, Safdie FM, Bianchi G, Martin-Montalvo A, Pistoia V, Wei M, Hwang S, Merlino A, Emionite L, de Cabo R, Longo VD</a:t>
            </a:r>
            <a:r>
              <a:rPr lang="tr-TR" sz="1000" smtClean="0">
                <a:solidFill>
                  <a:srgbClr val="0000FF"/>
                </a:solidFill>
                <a:latin typeface="Comic Sans MS" pitchFamily="66" charset="0"/>
              </a:rPr>
              <a:t>.</a:t>
            </a:r>
            <a:r>
              <a:rPr lang="en-US" sz="1000" smtClean="0">
                <a:solidFill>
                  <a:srgbClr val="0000FF"/>
                </a:solidFill>
                <a:latin typeface="Comic Sans MS" pitchFamily="66" charset="0"/>
              </a:rPr>
              <a:t> Fasting cycles retard growth of tumors and sensitize a range of cancer cell types to chemotherapy. Sci Transl Med. 2012;4(124):124ra27</a:t>
            </a:r>
            <a:endParaRPr lang="tr-TR" sz="1000" smtClean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000" smtClean="0">
                <a:solidFill>
                  <a:srgbClr val="0000FF"/>
                </a:solidFill>
                <a:latin typeface="Comic Sans MS" pitchFamily="66" charset="0"/>
              </a:rPr>
              <a:t>Raffaghello L, Lee C, Safdie FM, Wei M, Madia F, Bianchi G, Longo VD. Starvation-dependent differential stress resistance protects normal but not cancer cells against high-dose chemotherapy. Proc Natl Acad Sci U S A. 2008;105(24):8215-20. </a:t>
            </a:r>
            <a:endParaRPr lang="tr-TR" sz="1000" smtClean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sz="1000" smtClean="0">
                <a:solidFill>
                  <a:srgbClr val="0000FF"/>
                </a:solidFill>
                <a:latin typeface="Comic Sans MS" pitchFamily="66" charset="0"/>
              </a:rPr>
              <a:t>Safdie FM, Dorff T, Quinn D, Fontana L, Wei M, Lee C, Cohen P, Longo VD. Fasting and cancer treatment in humans: A case series report. Aging (Albany NY). 2009 ;1(12):988-1007.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tr-TR" sz="1200" smtClean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tr-TR" sz="800" smtClean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tr-TR" sz="180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214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tr-TR" sz="8000" smtClean="0">
                <a:solidFill>
                  <a:srgbClr val="6600FF"/>
                </a:solidFill>
                <a:latin typeface="Comic Sans MS" pitchFamily="66" charset="0"/>
              </a:rPr>
              <a:t>    </a:t>
            </a:r>
          </a:p>
          <a:p>
            <a:pPr algn="ctr" eaLnBrk="1" hangingPunct="1">
              <a:buFontTx/>
              <a:buNone/>
            </a:pPr>
            <a:r>
              <a:rPr lang="tr-TR" sz="8000" smtClean="0">
                <a:solidFill>
                  <a:srgbClr val="6600FF"/>
                </a:solidFill>
                <a:latin typeface="Comic Sans MS" pitchFamily="66" charset="0"/>
              </a:rPr>
              <a:t>Yağ-kanser</a:t>
            </a:r>
          </a:p>
        </p:txBody>
      </p:sp>
    </p:spTree>
    <p:extLst>
      <p:ext uri="{BB962C8B-B14F-4D97-AF65-F5344CB8AC3E}">
        <p14:creationId xmlns:p14="http://schemas.microsoft.com/office/powerpoint/2010/main" val="212854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sz="3600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Kanserojen→</a:t>
            </a:r>
            <a:r>
              <a:rPr lang="tr-TR" sz="3600" smtClean="0">
                <a:solidFill>
                  <a:srgbClr val="0000FF"/>
                </a:solidFill>
                <a:latin typeface="Comic Sans MS" pitchFamily="66" charset="0"/>
              </a:rPr>
              <a:t> DNA hasarı </a:t>
            </a:r>
            <a:r>
              <a:rPr lang="tr-TR" sz="3600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→ denetimsiz hücre üremesi</a:t>
            </a:r>
            <a:r>
              <a:rPr lang="tr-TR" sz="360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tr-TR" sz="3600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→</a:t>
            </a:r>
            <a:r>
              <a:rPr lang="tr-TR" sz="3600" smtClean="0">
                <a:solidFill>
                  <a:srgbClr val="0000FF"/>
                </a:solidFill>
                <a:latin typeface="Comic Sans MS" pitchFamily="66" charset="0"/>
              </a:rPr>
              <a:t>kanser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400" smtClean="0">
                <a:latin typeface="Comic Sans MS" pitchFamily="66" charset="0"/>
              </a:rPr>
              <a:t>Çevresel mutajenik (mütasyon yapan) ya da </a:t>
            </a:r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kanserojen ajanlar</a:t>
            </a:r>
            <a:r>
              <a:rPr lang="tr-TR" sz="2400" smtClean="0">
                <a:latin typeface="Comic Sans MS" pitchFamily="66" charset="0"/>
              </a:rPr>
              <a:t> DNA’ya bağlanarak onu hasara uğratırlar. </a:t>
            </a:r>
          </a:p>
          <a:p>
            <a:pPr eaLnBrk="1" hangingPunct="1">
              <a:lnSpc>
                <a:spcPct val="90000"/>
              </a:lnSpc>
            </a:pPr>
            <a:endParaRPr lang="tr-TR" sz="24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smtClean="0">
                <a:latin typeface="Comic Sans MS" pitchFamily="66" charset="0"/>
              </a:rPr>
              <a:t>Her insan hücresinde günde </a:t>
            </a:r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1,000</a:t>
            </a:r>
            <a:r>
              <a:rPr lang="tr-TR" sz="2400" smtClean="0">
                <a:latin typeface="Comic Sans MS" pitchFamily="66" charset="0"/>
              </a:rPr>
              <a:t> ile </a:t>
            </a:r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10,000 mütasyon</a:t>
            </a:r>
            <a:r>
              <a:rPr lang="tr-TR" sz="2400" smtClean="0">
                <a:latin typeface="Comic Sans MS" pitchFamily="66" charset="0"/>
              </a:rPr>
              <a:t> olur. Eğer DNA onarım enzimleri yok ya da yetersiz çalışıyorlarsa bu mütasyonlar hızla kansere yol açarlar. </a:t>
            </a:r>
          </a:p>
          <a:p>
            <a:pPr eaLnBrk="1" hangingPunct="1">
              <a:lnSpc>
                <a:spcPct val="90000"/>
              </a:lnSpc>
            </a:pPr>
            <a:endParaRPr lang="tr-TR" sz="240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DNA onarım enzimleri</a:t>
            </a:r>
            <a:r>
              <a:rPr lang="tr-TR" sz="2400" smtClean="0">
                <a:latin typeface="Comic Sans MS" pitchFamily="66" charset="0"/>
              </a:rPr>
              <a:t> ve diğer </a:t>
            </a:r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gen koruyucu mekanizmalar</a:t>
            </a:r>
            <a:r>
              <a:rPr lang="tr-TR" sz="2400" smtClean="0">
                <a:latin typeface="Comic Sans MS" pitchFamily="66" charset="0"/>
              </a:rPr>
              <a:t> 24 saat içinde hasarın </a:t>
            </a:r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%90’ını</a:t>
            </a:r>
            <a:r>
              <a:rPr lang="tr-TR" sz="2400" smtClean="0">
                <a:latin typeface="Comic Sans MS" pitchFamily="66" charset="0"/>
              </a:rPr>
              <a:t> temizler.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sz="2400" smtClean="0">
              <a:latin typeface="Comic Sans MS" pitchFamily="66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27088" y="5943600"/>
            <a:ext cx="75612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Hart RW, Setlow RB. Correlation between deoxyribonucleic acid excision-repair and life-span in a number of mammalian species. Proc Natl Acad Sci U S A. 1974 Jun;71(6):2169-73.</a:t>
            </a:r>
            <a:endParaRPr lang="tr-TR" sz="1200">
              <a:solidFill>
                <a:srgbClr val="0000FF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</a:rPr>
              <a:t>Strauss B, Turkington E, Wang J, et al. Mutagenic consequences of the alteration of DNA by chemicals and radiation. Adv Exp Med Biol. 1991;283:211-23</a:t>
            </a:r>
            <a:r>
              <a:rPr lang="tr-TR" sz="1200">
                <a:solidFill>
                  <a:srgbClr val="0000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>
                <a:solidFill>
                  <a:srgbClr val="0000FF"/>
                </a:solidFill>
                <a:latin typeface="Comic Sans MS" pitchFamily="66" charset="0"/>
              </a:rPr>
              <a:t>Yağlar-Meme kanseri</a:t>
            </a:r>
            <a:endParaRPr lang="en-US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200" dirty="0" err="1" smtClean="0">
                <a:latin typeface="Comic Sans MS" pitchFamily="66" charset="0"/>
              </a:rPr>
              <a:t>Walk</a:t>
            </a:r>
            <a:r>
              <a:rPr lang="tr-TR" sz="2200" dirty="0" smtClean="0">
                <a:latin typeface="Comic Sans MS" pitchFamily="66" charset="0"/>
              </a:rPr>
              <a:t> ve arkadaşları</a:t>
            </a:r>
            <a:r>
              <a:rPr lang="tr-TR" sz="2200" dirty="0" smtClean="0">
                <a:solidFill>
                  <a:srgbClr val="FF0000"/>
                </a:solidFill>
                <a:latin typeface="Comic Sans MS" pitchFamily="66" charset="0"/>
              </a:rPr>
              <a:t> 40-76 </a:t>
            </a:r>
            <a:r>
              <a:rPr lang="tr-TR" sz="2200" dirty="0" smtClean="0">
                <a:latin typeface="Comic Sans MS" pitchFamily="66" charset="0"/>
              </a:rPr>
              <a:t>yaşları arasında değişen </a:t>
            </a:r>
            <a:r>
              <a:rPr lang="en-US" sz="2200" dirty="0" smtClean="0">
                <a:solidFill>
                  <a:srgbClr val="FF0000"/>
                </a:solidFill>
                <a:latin typeface="Comic Sans MS" pitchFamily="66" charset="0"/>
              </a:rPr>
              <a:t>61,471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tr-TR" sz="2200" dirty="0" smtClean="0">
                <a:latin typeface="Comic Sans MS" pitchFamily="66" charset="0"/>
              </a:rPr>
              <a:t>kadını incelemiş ve total yağ tüketimi ile meme kanseri arasında bir ilişki araştırılmıştır</a:t>
            </a:r>
            <a:r>
              <a:rPr lang="en-US" sz="2200" dirty="0" smtClean="0">
                <a:latin typeface="Comic Sans MS" pitchFamily="66" charset="0"/>
              </a:rPr>
              <a:t>.</a:t>
            </a:r>
            <a:endParaRPr lang="tr-TR" sz="22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tr-TR" sz="22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200" dirty="0" smtClean="0">
                <a:latin typeface="Comic Sans MS" pitchFamily="66" charset="0"/>
              </a:rPr>
              <a:t>Bu çalışmada zeytin yağı gibi </a:t>
            </a:r>
            <a:r>
              <a:rPr lang="tr-TR" sz="2200" dirty="0" smtClean="0">
                <a:solidFill>
                  <a:srgbClr val="FF0000"/>
                </a:solidFill>
                <a:latin typeface="Comic Sans MS" pitchFamily="66" charset="0"/>
              </a:rPr>
              <a:t>tekli doymamış yağ asidi</a:t>
            </a:r>
            <a:r>
              <a:rPr lang="tr-TR" sz="2200" dirty="0" smtClean="0">
                <a:latin typeface="Comic Sans MS" pitchFamily="66" charset="0"/>
              </a:rPr>
              <a:t> tüketiminin meme kanseri rizikosunu azalttığı, </a:t>
            </a:r>
          </a:p>
          <a:p>
            <a:pPr eaLnBrk="1" hangingPunct="1">
              <a:lnSpc>
                <a:spcPct val="80000"/>
              </a:lnSpc>
            </a:pPr>
            <a:endParaRPr lang="tr-TR" sz="22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200" dirty="0" smtClean="0">
                <a:latin typeface="Comic Sans MS" pitchFamily="66" charset="0"/>
              </a:rPr>
              <a:t>Mısır ya da ay çiçeği gibi </a:t>
            </a:r>
            <a:r>
              <a:rPr lang="tr-TR" sz="2200" dirty="0" smtClean="0">
                <a:solidFill>
                  <a:srgbClr val="FF0000"/>
                </a:solidFill>
                <a:latin typeface="Comic Sans MS" pitchFamily="66" charset="0"/>
              </a:rPr>
              <a:t>çoklu doymamış yağ asitlerinin</a:t>
            </a:r>
            <a:r>
              <a:rPr lang="tr-TR" sz="2200" dirty="0" smtClean="0">
                <a:latin typeface="Comic Sans MS" pitchFamily="66" charset="0"/>
              </a:rPr>
              <a:t> meme kanseri rizikosunu artırdığı, </a:t>
            </a:r>
          </a:p>
          <a:p>
            <a:pPr eaLnBrk="1" hangingPunct="1">
              <a:lnSpc>
                <a:spcPct val="80000"/>
              </a:lnSpc>
            </a:pPr>
            <a:endParaRPr lang="tr-TR" sz="22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200" dirty="0" smtClean="0">
                <a:latin typeface="Comic Sans MS" pitchFamily="66" charset="0"/>
              </a:rPr>
              <a:t>Bunlara karşılık tereyağı, iç yağı ve kuyruk yağı gibi </a:t>
            </a:r>
            <a:r>
              <a:rPr lang="tr-TR" sz="2200" dirty="0" smtClean="0">
                <a:solidFill>
                  <a:srgbClr val="FF0000"/>
                </a:solidFill>
                <a:latin typeface="Comic Sans MS" pitchFamily="66" charset="0"/>
              </a:rPr>
              <a:t>doymuş yağ asitlerinin</a:t>
            </a:r>
            <a:r>
              <a:rPr lang="tr-TR" sz="2200" dirty="0" smtClean="0">
                <a:latin typeface="Comic Sans MS" pitchFamily="66" charset="0"/>
              </a:rPr>
              <a:t> ise meme kanseri rizikosunu artırmadığı gösterilmiştir. 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537252" y="5611505"/>
            <a:ext cx="8280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000" dirty="0" err="1">
                <a:solidFill>
                  <a:srgbClr val="3333FF"/>
                </a:solidFill>
              </a:rPr>
              <a:t>Wolk</a:t>
            </a:r>
            <a:r>
              <a:rPr lang="en-US" sz="1000" dirty="0">
                <a:solidFill>
                  <a:srgbClr val="3333FF"/>
                </a:solidFill>
              </a:rPr>
              <a:t> A, Bergstrom ER, Hunter D, et al.</a:t>
            </a:r>
            <a:r>
              <a:rPr lang="tr-TR" sz="1000" dirty="0">
                <a:solidFill>
                  <a:srgbClr val="3333FF"/>
                </a:solidFill>
              </a:rPr>
              <a:t> </a:t>
            </a:r>
            <a:r>
              <a:rPr lang="en-US" sz="1000" dirty="0">
                <a:solidFill>
                  <a:srgbClr val="3333FF"/>
                </a:solidFill>
              </a:rPr>
              <a:t>A prospective study of association of monounsaturated fat and other types of fat with risk of breast cancer</a:t>
            </a:r>
            <a:r>
              <a:rPr lang="tr-TR" sz="1000" dirty="0">
                <a:solidFill>
                  <a:srgbClr val="3333FF"/>
                </a:solidFill>
              </a:rPr>
              <a:t>. </a:t>
            </a:r>
            <a:r>
              <a:rPr lang="en-US" sz="1000" dirty="0">
                <a:solidFill>
                  <a:srgbClr val="3333FF"/>
                </a:solidFill>
              </a:rPr>
              <a:t>Arch</a:t>
            </a:r>
            <a:r>
              <a:rPr lang="tr-TR" sz="1000" dirty="0">
                <a:solidFill>
                  <a:srgbClr val="3333FF"/>
                </a:solidFill>
              </a:rPr>
              <a:t> </a:t>
            </a:r>
            <a:r>
              <a:rPr lang="en-US" sz="1000" dirty="0" err="1">
                <a:solidFill>
                  <a:srgbClr val="3333FF"/>
                </a:solidFill>
              </a:rPr>
              <a:t>Int</a:t>
            </a:r>
            <a:r>
              <a:rPr lang="en-US" sz="1000" dirty="0">
                <a:solidFill>
                  <a:srgbClr val="3333FF"/>
                </a:solidFill>
              </a:rPr>
              <a:t> Med, 1998;158:41-45. </a:t>
            </a:r>
            <a:endParaRPr lang="tr-TR" sz="1000" dirty="0" smtClean="0">
              <a:solidFill>
                <a:srgbClr val="3333FF"/>
              </a:solidFill>
            </a:endParaRPr>
          </a:p>
          <a:p>
            <a:pPr eaLnBrk="1" hangingPunct="1"/>
            <a:r>
              <a:rPr lang="en-US" sz="1000" dirty="0">
                <a:solidFill>
                  <a:srgbClr val="3333FF"/>
                </a:solidFill>
              </a:rPr>
              <a:t>Martin-Moreno JM, Willett WC, </a:t>
            </a:r>
            <a:r>
              <a:rPr lang="en-US" sz="1000" dirty="0" err="1">
                <a:solidFill>
                  <a:srgbClr val="3333FF"/>
                </a:solidFill>
              </a:rPr>
              <a:t>Gorgojo</a:t>
            </a:r>
            <a:r>
              <a:rPr lang="en-US" sz="1000" dirty="0">
                <a:solidFill>
                  <a:srgbClr val="3333FF"/>
                </a:solidFill>
              </a:rPr>
              <a:t> L, </a:t>
            </a:r>
            <a:r>
              <a:rPr lang="en-US" sz="1000" dirty="0" err="1">
                <a:solidFill>
                  <a:srgbClr val="3333FF"/>
                </a:solidFill>
              </a:rPr>
              <a:t>Banegas</a:t>
            </a:r>
            <a:r>
              <a:rPr lang="en-US" sz="1000" dirty="0">
                <a:solidFill>
                  <a:srgbClr val="3333FF"/>
                </a:solidFill>
              </a:rPr>
              <a:t> JR, Rodriguez-</a:t>
            </a:r>
            <a:r>
              <a:rPr lang="en-US" sz="1000" dirty="0" err="1">
                <a:solidFill>
                  <a:srgbClr val="3333FF"/>
                </a:solidFill>
              </a:rPr>
              <a:t>Artalejo</a:t>
            </a:r>
            <a:r>
              <a:rPr lang="en-US" sz="1000" dirty="0">
                <a:solidFill>
                  <a:srgbClr val="3333FF"/>
                </a:solidFill>
              </a:rPr>
              <a:t> F, Fernandez-Rodriguez JC, </a:t>
            </a:r>
            <a:r>
              <a:rPr lang="en-US" sz="1000" dirty="0" err="1">
                <a:solidFill>
                  <a:srgbClr val="3333FF"/>
                </a:solidFill>
              </a:rPr>
              <a:t>Maisonneuve</a:t>
            </a:r>
            <a:r>
              <a:rPr lang="en-US" sz="1000" dirty="0">
                <a:solidFill>
                  <a:srgbClr val="3333FF"/>
                </a:solidFill>
              </a:rPr>
              <a:t> P, Boyle P. Dietary fat, olive oil intake and breast cancer risk. </a:t>
            </a:r>
            <a:r>
              <a:rPr lang="en-US" sz="1000" dirty="0" err="1">
                <a:solidFill>
                  <a:srgbClr val="3333FF"/>
                </a:solidFill>
              </a:rPr>
              <a:t>Int</a:t>
            </a:r>
            <a:r>
              <a:rPr lang="en-US" sz="1000" dirty="0">
                <a:solidFill>
                  <a:srgbClr val="3333FF"/>
                </a:solidFill>
              </a:rPr>
              <a:t> J Cancer. 1994;58:774–80.</a:t>
            </a:r>
            <a:r>
              <a:rPr lang="en-US" sz="1000" dirty="0">
                <a:solidFill>
                  <a:srgbClr val="3333FF"/>
                </a:solidFill>
                <a:hlinkClick r:id="rId2"/>
              </a:rPr>
              <a:t>[</a:t>
            </a:r>
            <a:endParaRPr lang="tr-TR" sz="1000" dirty="0">
              <a:solidFill>
                <a:srgbClr val="3333FF"/>
              </a:solidFill>
            </a:endParaRPr>
          </a:p>
          <a:p>
            <a:pPr eaLnBrk="1" hangingPunct="1"/>
            <a:r>
              <a:rPr lang="en-US" sz="1000" dirty="0" err="1">
                <a:solidFill>
                  <a:srgbClr val="3333FF"/>
                </a:solidFill>
              </a:rPr>
              <a:t>Trichopoulou</a:t>
            </a:r>
            <a:r>
              <a:rPr lang="en-US" sz="1000" dirty="0">
                <a:solidFill>
                  <a:srgbClr val="3333FF"/>
                </a:solidFill>
              </a:rPr>
              <a:t> A, </a:t>
            </a:r>
            <a:r>
              <a:rPr lang="en-US" sz="1000" dirty="0" err="1">
                <a:solidFill>
                  <a:srgbClr val="3333FF"/>
                </a:solidFill>
              </a:rPr>
              <a:t>Katsouyanni</a:t>
            </a:r>
            <a:r>
              <a:rPr lang="en-US" sz="1000" dirty="0">
                <a:solidFill>
                  <a:srgbClr val="3333FF"/>
                </a:solidFill>
              </a:rPr>
              <a:t> K, </a:t>
            </a:r>
            <a:r>
              <a:rPr lang="en-US" sz="1000" dirty="0" err="1">
                <a:solidFill>
                  <a:srgbClr val="3333FF"/>
                </a:solidFill>
              </a:rPr>
              <a:t>Stuver</a:t>
            </a:r>
            <a:r>
              <a:rPr lang="en-US" sz="1000" dirty="0">
                <a:solidFill>
                  <a:srgbClr val="3333FF"/>
                </a:solidFill>
              </a:rPr>
              <a:t> S, </a:t>
            </a:r>
            <a:r>
              <a:rPr lang="en-US" sz="1000" dirty="0" err="1">
                <a:solidFill>
                  <a:srgbClr val="3333FF"/>
                </a:solidFill>
              </a:rPr>
              <a:t>Tzala</a:t>
            </a:r>
            <a:r>
              <a:rPr lang="en-US" sz="1000" dirty="0">
                <a:solidFill>
                  <a:srgbClr val="3333FF"/>
                </a:solidFill>
              </a:rPr>
              <a:t> L, </a:t>
            </a:r>
            <a:r>
              <a:rPr lang="en-US" sz="1000" dirty="0" err="1">
                <a:solidFill>
                  <a:srgbClr val="3333FF"/>
                </a:solidFill>
              </a:rPr>
              <a:t>Gnardellis</a:t>
            </a:r>
            <a:r>
              <a:rPr lang="en-US" sz="1000" dirty="0">
                <a:solidFill>
                  <a:srgbClr val="3333FF"/>
                </a:solidFill>
              </a:rPr>
              <a:t> C, </a:t>
            </a:r>
            <a:r>
              <a:rPr lang="en-US" sz="1000" dirty="0" err="1">
                <a:solidFill>
                  <a:srgbClr val="3333FF"/>
                </a:solidFill>
              </a:rPr>
              <a:t>Rimm</a:t>
            </a:r>
            <a:r>
              <a:rPr lang="en-US" sz="1000" dirty="0">
                <a:solidFill>
                  <a:srgbClr val="3333FF"/>
                </a:solidFill>
              </a:rPr>
              <a:t> E, </a:t>
            </a:r>
            <a:r>
              <a:rPr lang="en-US" sz="1000" dirty="0" err="1">
                <a:solidFill>
                  <a:srgbClr val="3333FF"/>
                </a:solidFill>
              </a:rPr>
              <a:t>Trichopoulos</a:t>
            </a:r>
            <a:r>
              <a:rPr lang="en-US" sz="1000" dirty="0">
                <a:solidFill>
                  <a:srgbClr val="3333FF"/>
                </a:solidFill>
              </a:rPr>
              <a:t> D. Consumption of olive oil and specific food groups in relation to breast cancer risk in Greece. J </a:t>
            </a:r>
            <a:r>
              <a:rPr lang="en-US" sz="1000" dirty="0" err="1">
                <a:solidFill>
                  <a:srgbClr val="3333FF"/>
                </a:solidFill>
              </a:rPr>
              <a:t>Natl</a:t>
            </a:r>
            <a:r>
              <a:rPr lang="en-US" sz="1000" dirty="0">
                <a:solidFill>
                  <a:srgbClr val="3333FF"/>
                </a:solidFill>
              </a:rPr>
              <a:t> Cancer Inst. 1995;87:110–6</a:t>
            </a:r>
            <a:r>
              <a:rPr lang="en-US" sz="1000" dirty="0" smtClean="0">
                <a:solidFill>
                  <a:srgbClr val="3333FF"/>
                </a:solidFill>
              </a:rPr>
              <a:t>.</a:t>
            </a:r>
            <a:endParaRPr lang="tr-TR" sz="1000" dirty="0" smtClean="0">
              <a:solidFill>
                <a:srgbClr val="3333FF"/>
              </a:solidFill>
            </a:endParaRPr>
          </a:p>
          <a:p>
            <a:pPr eaLnBrk="1" hangingPunct="1"/>
            <a:r>
              <a:rPr lang="en-US" sz="1000" dirty="0">
                <a:solidFill>
                  <a:srgbClr val="3333FF"/>
                </a:solidFill>
              </a:rPr>
              <a:t>La </a:t>
            </a:r>
            <a:r>
              <a:rPr lang="en-US" sz="1000" dirty="0" err="1">
                <a:solidFill>
                  <a:srgbClr val="3333FF"/>
                </a:solidFill>
              </a:rPr>
              <a:t>Vecchia</a:t>
            </a:r>
            <a:r>
              <a:rPr lang="en-US" sz="1000" dirty="0">
                <a:solidFill>
                  <a:srgbClr val="3333FF"/>
                </a:solidFill>
              </a:rPr>
              <a:t> C, </a:t>
            </a:r>
            <a:r>
              <a:rPr lang="en-US" sz="1000" dirty="0" err="1">
                <a:solidFill>
                  <a:srgbClr val="3333FF"/>
                </a:solidFill>
              </a:rPr>
              <a:t>Negri</a:t>
            </a:r>
            <a:r>
              <a:rPr lang="en-US" sz="1000" dirty="0">
                <a:solidFill>
                  <a:srgbClr val="3333FF"/>
                </a:solidFill>
              </a:rPr>
              <a:t> E, </a:t>
            </a:r>
            <a:r>
              <a:rPr lang="en-US" sz="1000" dirty="0" err="1">
                <a:solidFill>
                  <a:srgbClr val="3333FF"/>
                </a:solidFill>
              </a:rPr>
              <a:t>Franceschi</a:t>
            </a:r>
            <a:r>
              <a:rPr lang="en-US" sz="1000" dirty="0">
                <a:solidFill>
                  <a:srgbClr val="3333FF"/>
                </a:solidFill>
              </a:rPr>
              <a:t> S, </a:t>
            </a:r>
            <a:r>
              <a:rPr lang="en-US" sz="1000" dirty="0" err="1">
                <a:solidFill>
                  <a:srgbClr val="3333FF"/>
                </a:solidFill>
              </a:rPr>
              <a:t>Decarli</a:t>
            </a:r>
            <a:r>
              <a:rPr lang="en-US" sz="1000" dirty="0">
                <a:solidFill>
                  <a:srgbClr val="3333FF"/>
                </a:solidFill>
              </a:rPr>
              <a:t> A, </a:t>
            </a:r>
            <a:r>
              <a:rPr lang="en-US" sz="1000" dirty="0" err="1">
                <a:solidFill>
                  <a:srgbClr val="3333FF"/>
                </a:solidFill>
              </a:rPr>
              <a:t>Giacosa</a:t>
            </a:r>
            <a:r>
              <a:rPr lang="en-US" sz="1000" dirty="0">
                <a:solidFill>
                  <a:srgbClr val="3333FF"/>
                </a:solidFill>
              </a:rPr>
              <a:t> A, </a:t>
            </a:r>
            <a:r>
              <a:rPr lang="en-US" sz="1000" dirty="0" err="1">
                <a:solidFill>
                  <a:srgbClr val="3333FF"/>
                </a:solidFill>
              </a:rPr>
              <a:t>Lipworth</a:t>
            </a:r>
            <a:r>
              <a:rPr lang="en-US" sz="1000" dirty="0">
                <a:solidFill>
                  <a:srgbClr val="3333FF"/>
                </a:solidFill>
              </a:rPr>
              <a:t> L. Olive oil, other dietary fats, and the risk of breast cancer (Italy). Cancer Causes Control. 1995;6:545–50.[</a:t>
            </a:r>
            <a:endParaRPr lang="tr-TR" sz="1000" dirty="0">
              <a:solidFill>
                <a:srgbClr val="3333FF"/>
              </a:solidFill>
            </a:endParaRPr>
          </a:p>
          <a:p>
            <a:pPr eaLnBrk="1" hangingPunct="1"/>
            <a:endParaRPr lang="en-US" sz="10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9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>
                <a:solidFill>
                  <a:srgbClr val="0000FF"/>
                </a:solidFill>
                <a:latin typeface="Comic Sans MS" pitchFamily="66" charset="0"/>
              </a:rPr>
              <a:t>Kolesterol-Kanser</a:t>
            </a:r>
            <a:endParaRPr lang="en-US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627688" cy="2476500"/>
          </a:xfrm>
        </p:spPr>
        <p:txBody>
          <a:bodyPr/>
          <a:lstStyle/>
          <a:p>
            <a:pPr eaLnBrk="1" hangingPunct="1"/>
            <a:r>
              <a:rPr lang="tr-TR" sz="2800" smtClean="0">
                <a:latin typeface="Comic Sans MS" pitchFamily="66" charset="0"/>
              </a:rPr>
              <a:t>Yapılan çok sayıdaki araştırmada kan </a:t>
            </a:r>
            <a:r>
              <a:rPr lang="tr-TR" sz="2800" smtClean="0">
                <a:solidFill>
                  <a:srgbClr val="FF0000"/>
                </a:solidFill>
                <a:latin typeface="Comic Sans MS" pitchFamily="66" charset="0"/>
              </a:rPr>
              <a:t>kolesterol düzeyi</a:t>
            </a:r>
            <a:r>
              <a:rPr lang="tr-TR" sz="2800" smtClean="0">
                <a:latin typeface="Comic Sans MS" pitchFamily="66" charset="0"/>
              </a:rPr>
              <a:t> düştükçe kanser olasılığının da arttığını göstermektedir. </a:t>
            </a:r>
            <a:endParaRPr lang="en-US" sz="2800" smtClean="0">
              <a:latin typeface="Comic Sans MS" pitchFamily="66" charset="0"/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663575" y="35925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endParaRPr lang="en-US">
              <a:latin typeface="Arial" charset="0"/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468313" y="4221163"/>
            <a:ext cx="828040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000">
                <a:solidFill>
                  <a:srgbClr val="0000FF"/>
                </a:solidFill>
              </a:rPr>
              <a:t>Sorlie PD</a:t>
            </a:r>
            <a:r>
              <a:rPr lang="ta-IN" sz="1000">
                <a:solidFill>
                  <a:srgbClr val="0000FF"/>
                </a:solidFill>
              </a:rPr>
              <a:t>, </a:t>
            </a:r>
            <a:r>
              <a:rPr lang="en-US" sz="1000">
                <a:solidFill>
                  <a:srgbClr val="0000FF"/>
                </a:solidFill>
              </a:rPr>
              <a:t>Fienleib M</a:t>
            </a:r>
            <a:r>
              <a:rPr lang="ta-IN" sz="1000">
                <a:solidFill>
                  <a:srgbClr val="0000FF"/>
                </a:solidFill>
              </a:rPr>
              <a:t>.</a:t>
            </a:r>
            <a:r>
              <a:rPr lang="en-US" sz="1000">
                <a:solidFill>
                  <a:srgbClr val="0000FF"/>
                </a:solidFill>
              </a:rPr>
              <a:t> The serum cholesterol-cancer relationship: an analysis of time trends in the Framingham Study.</a:t>
            </a:r>
            <a:r>
              <a:rPr lang="tr-TR" sz="1000">
                <a:solidFill>
                  <a:srgbClr val="0000FF"/>
                </a:solidFill>
              </a:rPr>
              <a:t> </a:t>
            </a:r>
            <a:r>
              <a:rPr lang="en-US" sz="1000">
                <a:solidFill>
                  <a:srgbClr val="0000FF"/>
                </a:solidFill>
              </a:rPr>
              <a:t>J Natl Cancer Inst. 1982;69(5):989-96</a:t>
            </a:r>
            <a:r>
              <a:rPr lang="ta-IN" sz="1000">
                <a:solidFill>
                  <a:srgbClr val="0000FF"/>
                </a:solidFill>
              </a:rPr>
              <a:t/>
            </a:r>
            <a:br>
              <a:rPr lang="ta-IN" sz="1000">
                <a:solidFill>
                  <a:srgbClr val="0000FF"/>
                </a:solidFill>
              </a:rPr>
            </a:br>
            <a:r>
              <a:rPr lang="en-US" sz="1000">
                <a:solidFill>
                  <a:srgbClr val="0000FF"/>
                </a:solidFill>
              </a:rPr>
              <a:t>Kritchevsky </a:t>
            </a:r>
            <a:r>
              <a:rPr lang="tr-TR" sz="1000">
                <a:solidFill>
                  <a:srgbClr val="0000FF"/>
                </a:solidFill>
              </a:rPr>
              <a:t>SB. </a:t>
            </a:r>
            <a:r>
              <a:rPr lang="en-US" sz="1000">
                <a:solidFill>
                  <a:srgbClr val="0000FF"/>
                </a:solidFill>
              </a:rPr>
              <a:t>Dietary Lipids and the Low Blood Cholesterol-Cancer Association</a:t>
            </a:r>
            <a:r>
              <a:rPr lang="tr-TR" sz="1000">
                <a:solidFill>
                  <a:srgbClr val="0000FF"/>
                </a:solidFill>
              </a:rPr>
              <a:t>. </a:t>
            </a:r>
            <a:r>
              <a:rPr lang="en-US" sz="1000">
                <a:solidFill>
                  <a:srgbClr val="0000FF"/>
                </a:solidFill>
              </a:rPr>
              <a:t>American Journal of Epidemiology Vol. </a:t>
            </a:r>
            <a:r>
              <a:rPr lang="tr-TR" sz="1000">
                <a:solidFill>
                  <a:srgbClr val="0000FF"/>
                </a:solidFill>
              </a:rPr>
              <a:t>1992;</a:t>
            </a:r>
            <a:r>
              <a:rPr lang="en-US" sz="1000">
                <a:solidFill>
                  <a:srgbClr val="0000FF"/>
                </a:solidFill>
              </a:rPr>
              <a:t>135</a:t>
            </a:r>
            <a:r>
              <a:rPr lang="tr-TR" sz="1000">
                <a:solidFill>
                  <a:srgbClr val="0000FF"/>
                </a:solidFill>
              </a:rPr>
              <a:t> (</a:t>
            </a:r>
            <a:r>
              <a:rPr lang="en-US" sz="1000">
                <a:solidFill>
                  <a:srgbClr val="0000FF"/>
                </a:solidFill>
              </a:rPr>
              <a:t>5</a:t>
            </a:r>
            <a:r>
              <a:rPr lang="tr-TR" sz="1000">
                <a:solidFill>
                  <a:srgbClr val="0000FF"/>
                </a:solidFill>
              </a:rPr>
              <a:t>)</a:t>
            </a:r>
            <a:r>
              <a:rPr lang="en-US" sz="1000">
                <a:solidFill>
                  <a:srgbClr val="0000FF"/>
                </a:solidFill>
              </a:rPr>
              <a:t>: 509-520 </a:t>
            </a:r>
            <a:endParaRPr lang="tr-TR" sz="1000">
              <a:solidFill>
                <a:srgbClr val="0000FF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000">
                <a:solidFill>
                  <a:srgbClr val="0000FF"/>
                </a:solidFill>
              </a:rPr>
              <a:t>McMichael AJ, Jensen OM, Parkin DM, Zaridze DG. Dietary and endogenous cholesterol and human cancer. Epidemiol Rev. 1984;6:192-216..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000">
                <a:solidFill>
                  <a:srgbClr val="0000FF"/>
                </a:solidFill>
              </a:rPr>
              <a:t>Garcia-Palmieri MR, Sorlie PD, Costas R Jr, Havlik RJ An apparent inverse relation- ship between serum cholesterol and cancer mortality in Puerto Rico. Am J Epidemiol. 1981;114(1):</a:t>
            </a:r>
            <a:r>
              <a:rPr lang="tr-TR" sz="1000">
                <a:solidFill>
                  <a:srgbClr val="0000FF"/>
                </a:solidFill>
              </a:rPr>
              <a:t> </a:t>
            </a:r>
            <a:r>
              <a:rPr lang="en-US" sz="1000">
                <a:solidFill>
                  <a:srgbClr val="0000FF"/>
                </a:solidFill>
              </a:rPr>
              <a:t>29-40. 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000">
                <a:solidFill>
                  <a:srgbClr val="0000FF"/>
                </a:solidFill>
              </a:rPr>
              <a:t>R A Hiatt, B H Fireman. Serum cholesterol and the incidence of cancer in a large cohort. J Chronic Dis. 1986;39(11):861-70. </a:t>
            </a:r>
            <a:endParaRPr lang="tr-TR" sz="1000">
              <a:solidFill>
                <a:srgbClr val="0000FF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000">
                <a:solidFill>
                  <a:srgbClr val="0000FF"/>
                </a:solidFill>
              </a:rPr>
              <a:t>Schatzkin A, Hoover RN, Taylor PR, Ziegler RG, Carter CL, Larson DB, Licitra LM. Serum cholesterol and cancer in the NHANES I epidemiologic follow up study. Lancet. Lancet. 1987;2(8554):298-301. </a:t>
            </a:r>
            <a:endParaRPr lang="tr-TR" sz="1000">
              <a:solidFill>
                <a:srgbClr val="0000FF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000">
                <a:solidFill>
                  <a:srgbClr val="0000FF"/>
                </a:solidFill>
              </a:rPr>
              <a:t>Kagan A, McGee DL, Yano K, Rhoads GG, Nomura A. Serum cholesterol and mortality in a Japanese-American population: the Honolulu heart program. Am J Epidemiol. 1981 Jul;114(1):11-20. 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</a:pPr>
            <a:endParaRPr lang="tr-TR" sz="1000">
              <a:solidFill>
                <a:srgbClr val="0000FF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</a:pPr>
            <a:endParaRPr lang="tr-TR" sz="1000">
              <a:solidFill>
                <a:srgbClr val="0000FF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</a:pPr>
            <a:r>
              <a:rPr lang="ta-IN" sz="1000">
                <a:solidFill>
                  <a:srgbClr val="0000FF"/>
                </a:solidFill>
              </a:rPr>
              <a:t/>
            </a:r>
            <a:br>
              <a:rPr lang="ta-IN" sz="1000">
                <a:solidFill>
                  <a:srgbClr val="0000FF"/>
                </a:solidFill>
              </a:rPr>
            </a:br>
            <a:endParaRPr lang="en-US" sz="1000">
              <a:solidFill>
                <a:srgbClr val="0000FF"/>
              </a:solidFill>
            </a:endParaRPr>
          </a:p>
        </p:txBody>
      </p:sp>
      <p:pic>
        <p:nvPicPr>
          <p:cNvPr id="65542" name="Picture 7" descr="SheaButter-ma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325" y="1557338"/>
            <a:ext cx="2601913" cy="1779587"/>
          </a:xfrm>
          <a:noFill/>
        </p:spPr>
      </p:pic>
    </p:spTree>
    <p:extLst>
      <p:ext uri="{BB962C8B-B14F-4D97-AF65-F5344CB8AC3E}">
        <p14:creationId xmlns:p14="http://schemas.microsoft.com/office/powerpoint/2010/main" val="278884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986463" cy="1138237"/>
          </a:xfrm>
        </p:spPr>
        <p:txBody>
          <a:bodyPr/>
          <a:lstStyle/>
          <a:p>
            <a:pPr eaLnBrk="1" hangingPunct="1"/>
            <a:r>
              <a:rPr lang="tr-TR" smtClean="0">
                <a:solidFill>
                  <a:srgbClr val="6600FF"/>
                </a:solidFill>
                <a:latin typeface="Comic Sans MS" pitchFamily="66" charset="0"/>
              </a:rPr>
              <a:t>Zeytinyağı-kanser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059488" cy="2620963"/>
          </a:xfrm>
        </p:spPr>
        <p:txBody>
          <a:bodyPr/>
          <a:lstStyle/>
          <a:p>
            <a:pPr eaLnBrk="1" hangingPunct="1"/>
            <a:r>
              <a:rPr lang="tr-TR" sz="2400" dirty="0" smtClean="0">
                <a:latin typeface="Comic Sans MS" pitchFamily="66" charset="0"/>
              </a:rPr>
              <a:t>Son yıllarda yapılan toplum araştırmaları zeytinyağı tüketiminin fazla olduğu kişilerde </a:t>
            </a:r>
            <a:r>
              <a:rPr lang="tr-TR" sz="2400" dirty="0" smtClean="0">
                <a:solidFill>
                  <a:srgbClr val="FF0000"/>
                </a:solidFill>
                <a:latin typeface="Comic Sans MS" pitchFamily="66" charset="0"/>
              </a:rPr>
              <a:t>meme</a:t>
            </a:r>
            <a:r>
              <a:rPr lang="tr-TR" sz="2400" dirty="0" smtClean="0">
                <a:latin typeface="Comic Sans MS" pitchFamily="66" charset="0"/>
              </a:rPr>
              <a:t> kanserleri  az görülmektedir. 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23850" y="4365625"/>
            <a:ext cx="864235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buFontTx/>
              <a:buAutoNum type="arabicPeriod"/>
            </a:pPr>
            <a:r>
              <a:rPr lang="en-US" sz="1400" dirty="0">
                <a:solidFill>
                  <a:srgbClr val="6600FF"/>
                </a:solidFill>
              </a:rPr>
              <a:t>Martin-Moreno JM, Willett WC, </a:t>
            </a:r>
            <a:r>
              <a:rPr lang="en-US" sz="1400" dirty="0" err="1">
                <a:solidFill>
                  <a:srgbClr val="6600FF"/>
                </a:solidFill>
              </a:rPr>
              <a:t>Gorgojo</a:t>
            </a:r>
            <a:r>
              <a:rPr lang="en-US" sz="1400" dirty="0">
                <a:solidFill>
                  <a:srgbClr val="6600FF"/>
                </a:solidFill>
              </a:rPr>
              <a:t> L, </a:t>
            </a:r>
            <a:r>
              <a:rPr lang="en-US" sz="1400" dirty="0" err="1">
                <a:solidFill>
                  <a:srgbClr val="6600FF"/>
                </a:solidFill>
              </a:rPr>
              <a:t>Banegas</a:t>
            </a:r>
            <a:r>
              <a:rPr lang="en-US" sz="1400" dirty="0">
                <a:solidFill>
                  <a:srgbClr val="6600FF"/>
                </a:solidFill>
              </a:rPr>
              <a:t> JR, Rodriguez-</a:t>
            </a:r>
            <a:r>
              <a:rPr lang="en-US" sz="1400" dirty="0" err="1">
                <a:solidFill>
                  <a:srgbClr val="6600FF"/>
                </a:solidFill>
              </a:rPr>
              <a:t>Artalejo</a:t>
            </a:r>
            <a:r>
              <a:rPr lang="en-US" sz="1400" dirty="0">
                <a:solidFill>
                  <a:srgbClr val="6600FF"/>
                </a:solidFill>
              </a:rPr>
              <a:t> F, Fernandez-Rodriguez JC, </a:t>
            </a:r>
            <a:r>
              <a:rPr lang="en-US" sz="1400" dirty="0" err="1">
                <a:solidFill>
                  <a:srgbClr val="6600FF"/>
                </a:solidFill>
              </a:rPr>
              <a:t>Maisonneuve</a:t>
            </a:r>
            <a:r>
              <a:rPr lang="en-US" sz="1400" dirty="0">
                <a:solidFill>
                  <a:srgbClr val="6600FF"/>
                </a:solidFill>
              </a:rPr>
              <a:t> P, Boyle P. Dietary fat, olive oil intake and breast cancer risk. </a:t>
            </a:r>
            <a:r>
              <a:rPr lang="en-US" sz="1400" dirty="0" err="1">
                <a:solidFill>
                  <a:srgbClr val="6600FF"/>
                </a:solidFill>
              </a:rPr>
              <a:t>Int</a:t>
            </a:r>
            <a:r>
              <a:rPr lang="en-US" sz="1400" dirty="0">
                <a:solidFill>
                  <a:srgbClr val="6600FF"/>
                </a:solidFill>
              </a:rPr>
              <a:t> J Cancer. 1994;58:774–80.</a:t>
            </a:r>
            <a:r>
              <a:rPr lang="en-US" sz="1400" dirty="0">
                <a:solidFill>
                  <a:srgbClr val="6600FF"/>
                </a:solidFill>
                <a:hlinkClick r:id="rId2"/>
              </a:rPr>
              <a:t>[</a:t>
            </a:r>
            <a:endParaRPr lang="tr-TR" sz="1400" dirty="0">
              <a:solidFill>
                <a:srgbClr val="6600FF"/>
              </a:solidFill>
            </a:endParaRPr>
          </a:p>
          <a:p>
            <a:pPr marL="342900" indent="-342900" algn="l">
              <a:buFontTx/>
              <a:buAutoNum type="arabicPeriod"/>
            </a:pPr>
            <a:r>
              <a:rPr lang="en-US" sz="1400" dirty="0" err="1">
                <a:solidFill>
                  <a:srgbClr val="6600FF"/>
                </a:solidFill>
              </a:rPr>
              <a:t>Trichopoulou</a:t>
            </a:r>
            <a:r>
              <a:rPr lang="en-US" sz="1400" dirty="0">
                <a:solidFill>
                  <a:srgbClr val="6600FF"/>
                </a:solidFill>
              </a:rPr>
              <a:t> A, </a:t>
            </a:r>
            <a:r>
              <a:rPr lang="en-US" sz="1400" dirty="0" err="1">
                <a:solidFill>
                  <a:srgbClr val="6600FF"/>
                </a:solidFill>
              </a:rPr>
              <a:t>Katsouyanni</a:t>
            </a:r>
            <a:r>
              <a:rPr lang="en-US" sz="1400" dirty="0">
                <a:solidFill>
                  <a:srgbClr val="6600FF"/>
                </a:solidFill>
              </a:rPr>
              <a:t> K, </a:t>
            </a:r>
            <a:r>
              <a:rPr lang="en-US" sz="1400" dirty="0" err="1">
                <a:solidFill>
                  <a:srgbClr val="6600FF"/>
                </a:solidFill>
              </a:rPr>
              <a:t>Stuver</a:t>
            </a:r>
            <a:r>
              <a:rPr lang="en-US" sz="1400" dirty="0">
                <a:solidFill>
                  <a:srgbClr val="6600FF"/>
                </a:solidFill>
              </a:rPr>
              <a:t> S, </a:t>
            </a:r>
            <a:r>
              <a:rPr lang="en-US" sz="1400" dirty="0" err="1">
                <a:solidFill>
                  <a:srgbClr val="6600FF"/>
                </a:solidFill>
              </a:rPr>
              <a:t>Tzala</a:t>
            </a:r>
            <a:r>
              <a:rPr lang="en-US" sz="1400" dirty="0">
                <a:solidFill>
                  <a:srgbClr val="6600FF"/>
                </a:solidFill>
              </a:rPr>
              <a:t> L, </a:t>
            </a:r>
            <a:r>
              <a:rPr lang="en-US" sz="1400" dirty="0" err="1">
                <a:solidFill>
                  <a:srgbClr val="6600FF"/>
                </a:solidFill>
              </a:rPr>
              <a:t>Gnardellis</a:t>
            </a:r>
            <a:r>
              <a:rPr lang="en-US" sz="1400" dirty="0">
                <a:solidFill>
                  <a:srgbClr val="6600FF"/>
                </a:solidFill>
              </a:rPr>
              <a:t> C, </a:t>
            </a:r>
            <a:r>
              <a:rPr lang="en-US" sz="1400" dirty="0" err="1">
                <a:solidFill>
                  <a:srgbClr val="6600FF"/>
                </a:solidFill>
              </a:rPr>
              <a:t>Rimm</a:t>
            </a:r>
            <a:r>
              <a:rPr lang="en-US" sz="1400" dirty="0">
                <a:solidFill>
                  <a:srgbClr val="6600FF"/>
                </a:solidFill>
              </a:rPr>
              <a:t> E, </a:t>
            </a:r>
            <a:r>
              <a:rPr lang="en-US" sz="1400" dirty="0" err="1">
                <a:solidFill>
                  <a:srgbClr val="6600FF"/>
                </a:solidFill>
              </a:rPr>
              <a:t>Trichopoulos</a:t>
            </a:r>
            <a:r>
              <a:rPr lang="en-US" sz="1400" dirty="0">
                <a:solidFill>
                  <a:srgbClr val="6600FF"/>
                </a:solidFill>
              </a:rPr>
              <a:t> D. Consumption of olive oil and specific food groups in relation to breast cancer risk in Greece. J </a:t>
            </a:r>
            <a:r>
              <a:rPr lang="en-US" sz="1400" dirty="0" err="1">
                <a:solidFill>
                  <a:srgbClr val="6600FF"/>
                </a:solidFill>
              </a:rPr>
              <a:t>Natl</a:t>
            </a:r>
            <a:r>
              <a:rPr lang="en-US" sz="1400" dirty="0">
                <a:solidFill>
                  <a:srgbClr val="6600FF"/>
                </a:solidFill>
              </a:rPr>
              <a:t> Cancer Inst. 1995;87:110–6.</a:t>
            </a:r>
          </a:p>
          <a:p>
            <a:pPr marL="342900" indent="-342900" algn="l">
              <a:buFontTx/>
              <a:buAutoNum type="arabicPeriod"/>
            </a:pPr>
            <a:r>
              <a:rPr lang="en-US" sz="1400" dirty="0">
                <a:solidFill>
                  <a:srgbClr val="6600FF"/>
                </a:solidFill>
              </a:rPr>
              <a:t>La </a:t>
            </a:r>
            <a:r>
              <a:rPr lang="en-US" sz="1400" dirty="0" err="1">
                <a:solidFill>
                  <a:srgbClr val="6600FF"/>
                </a:solidFill>
              </a:rPr>
              <a:t>Vecchia</a:t>
            </a:r>
            <a:r>
              <a:rPr lang="en-US" sz="1400" dirty="0">
                <a:solidFill>
                  <a:srgbClr val="6600FF"/>
                </a:solidFill>
              </a:rPr>
              <a:t> C, </a:t>
            </a:r>
            <a:r>
              <a:rPr lang="en-US" sz="1400" dirty="0" err="1">
                <a:solidFill>
                  <a:srgbClr val="6600FF"/>
                </a:solidFill>
              </a:rPr>
              <a:t>Negri</a:t>
            </a:r>
            <a:r>
              <a:rPr lang="en-US" sz="1400" dirty="0">
                <a:solidFill>
                  <a:srgbClr val="6600FF"/>
                </a:solidFill>
              </a:rPr>
              <a:t> E, </a:t>
            </a:r>
            <a:r>
              <a:rPr lang="en-US" sz="1400" dirty="0" err="1">
                <a:solidFill>
                  <a:srgbClr val="6600FF"/>
                </a:solidFill>
              </a:rPr>
              <a:t>Franceschi</a:t>
            </a:r>
            <a:r>
              <a:rPr lang="en-US" sz="1400" dirty="0">
                <a:solidFill>
                  <a:srgbClr val="6600FF"/>
                </a:solidFill>
              </a:rPr>
              <a:t> S, </a:t>
            </a:r>
            <a:r>
              <a:rPr lang="en-US" sz="1400" dirty="0" err="1">
                <a:solidFill>
                  <a:srgbClr val="6600FF"/>
                </a:solidFill>
              </a:rPr>
              <a:t>Decarli</a:t>
            </a:r>
            <a:r>
              <a:rPr lang="en-US" sz="1400" dirty="0">
                <a:solidFill>
                  <a:srgbClr val="6600FF"/>
                </a:solidFill>
              </a:rPr>
              <a:t> A, </a:t>
            </a:r>
            <a:r>
              <a:rPr lang="en-US" sz="1400" dirty="0" err="1">
                <a:solidFill>
                  <a:srgbClr val="6600FF"/>
                </a:solidFill>
              </a:rPr>
              <a:t>Giacosa</a:t>
            </a:r>
            <a:r>
              <a:rPr lang="en-US" sz="1400" dirty="0">
                <a:solidFill>
                  <a:srgbClr val="6600FF"/>
                </a:solidFill>
              </a:rPr>
              <a:t> A, </a:t>
            </a:r>
            <a:r>
              <a:rPr lang="en-US" sz="1400" dirty="0" err="1">
                <a:solidFill>
                  <a:srgbClr val="6600FF"/>
                </a:solidFill>
              </a:rPr>
              <a:t>Lipworth</a:t>
            </a:r>
            <a:r>
              <a:rPr lang="en-US" sz="1400" dirty="0">
                <a:solidFill>
                  <a:srgbClr val="6600FF"/>
                </a:solidFill>
              </a:rPr>
              <a:t> L. Olive oil, other dietary fats, and the risk of breast cancer (Italy). Cancer Causes Control. 1995;6:545–50.[</a:t>
            </a:r>
            <a:endParaRPr lang="tr-TR" sz="1400" dirty="0">
              <a:solidFill>
                <a:srgbClr val="6600FF"/>
              </a:solidFill>
            </a:endParaRPr>
          </a:p>
          <a:p>
            <a:pPr marL="342900" indent="-342900" algn="l">
              <a:buFontTx/>
              <a:buAutoNum type="arabicPeriod"/>
            </a:pPr>
            <a:endParaRPr lang="tr-TR" sz="1400" dirty="0">
              <a:solidFill>
                <a:srgbClr val="6600FF"/>
              </a:solidFill>
            </a:endParaRPr>
          </a:p>
        </p:txBody>
      </p:sp>
      <p:pic>
        <p:nvPicPr>
          <p:cNvPr id="64517" name="Picture 6" descr="23035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32588" y="620713"/>
            <a:ext cx="2238375" cy="2857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tr-TR" sz="8000" smtClean="0">
                <a:solidFill>
                  <a:srgbClr val="6600FF"/>
                </a:solidFill>
                <a:latin typeface="Comic Sans MS" pitchFamily="66" charset="0"/>
              </a:rPr>
              <a:t>    </a:t>
            </a:r>
          </a:p>
          <a:p>
            <a:pPr algn="ctr" eaLnBrk="1" hangingPunct="1">
              <a:buFontTx/>
              <a:buNone/>
            </a:pPr>
            <a:r>
              <a:rPr lang="tr-TR" sz="8000" smtClean="0">
                <a:solidFill>
                  <a:srgbClr val="6600FF"/>
                </a:solidFill>
                <a:latin typeface="Comic Sans MS" pitchFamily="66" charset="0"/>
              </a:rPr>
              <a:t>Süt-kanser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>
                <a:solidFill>
                  <a:srgbClr val="0000FF"/>
                </a:solidFill>
                <a:latin typeface="Comic Sans MS" pitchFamily="66" charset="0"/>
              </a:rPr>
              <a:t>Kutu sütü-Kanser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eaLnBrk="1" hangingPunct="1"/>
            <a:endParaRPr lang="tr-TR" sz="2400" dirty="0" smtClean="0">
              <a:latin typeface="Comic Sans MS" pitchFamily="66" charset="0"/>
            </a:endParaRPr>
          </a:p>
          <a:p>
            <a:pPr eaLnBrk="1" hangingPunct="1"/>
            <a:r>
              <a:rPr lang="tr-TR" sz="2400" dirty="0" smtClean="0">
                <a:latin typeface="Comic Sans MS" pitchFamily="66" charset="0"/>
              </a:rPr>
              <a:t>Yapılan çok sayıda araştırmada kutu sütü tüketimi arttıkça yumurtalık, </a:t>
            </a:r>
            <a:r>
              <a:rPr lang="tr-TR" sz="2400" dirty="0" smtClean="0">
                <a:solidFill>
                  <a:srgbClr val="FF0000"/>
                </a:solidFill>
                <a:latin typeface="Comic Sans MS" pitchFamily="66" charset="0"/>
              </a:rPr>
              <a:t>meme</a:t>
            </a:r>
            <a:r>
              <a:rPr lang="tr-TR" sz="2400" dirty="0" smtClean="0">
                <a:latin typeface="Comic Sans MS" pitchFamily="66" charset="0"/>
              </a:rPr>
              <a:t>, kalın bağırsak, akciğer, mide, pankreas ve prostat kanserinin daha fazla görüldüğü saptanmıştır.</a:t>
            </a:r>
          </a:p>
          <a:p>
            <a:pPr eaLnBrk="1" hangingPunct="1">
              <a:buFontTx/>
              <a:buNone/>
            </a:pPr>
            <a:endParaRPr lang="tr-TR" sz="2400" dirty="0" smtClean="0">
              <a:latin typeface="Comic Sans MS" pitchFamily="66" charset="0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755650" y="4005263"/>
            <a:ext cx="7777163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>
                <a:solidFill>
                  <a:srgbClr val="0000FF"/>
                </a:solidFill>
              </a:rPr>
              <a:t>Mettlin CJ, Piver MS. A case-control study of milk-drinking and ovarian cancer risk. Am J Epidemiol. 1990 Nov;132(5):871-6</a:t>
            </a:r>
            <a:endParaRPr lang="tr-TR" sz="1200">
              <a:solidFill>
                <a:srgbClr val="0000FF"/>
              </a:solidFill>
            </a:endParaRPr>
          </a:p>
          <a:p>
            <a:pPr algn="l"/>
            <a:r>
              <a:rPr lang="tr-TR" sz="1200">
                <a:solidFill>
                  <a:srgbClr val="0000FF"/>
                </a:solidFill>
              </a:rPr>
              <a:t>Fairfield KM, Hunter DJ, Colditz GA, Fuchs CS, Cramer DW, Speizer FE, Willett WC, Hankinson SE. </a:t>
            </a:r>
            <a:r>
              <a:rPr lang="en-US" sz="1200">
                <a:solidFill>
                  <a:srgbClr val="0000FF"/>
                </a:solidFill>
              </a:rPr>
              <a:t>A prospective study of dietary lactose and ovarian cancer. Int J Cancer. 2004 Jun 10;110(2):271-7</a:t>
            </a:r>
          </a:p>
          <a:p>
            <a:pPr algn="l"/>
            <a:r>
              <a:rPr lang="en-US" sz="1200">
                <a:solidFill>
                  <a:srgbClr val="0000FF"/>
                </a:solidFill>
              </a:rPr>
              <a:t>Larsson SC, Orsini N, Wolk A. Milk, milk products and lactose intake and ovarian cancer risk: a meta-analysis of epidemiological studies. Int J Cancer. 2006 Jan 15;118(2):431-41.</a:t>
            </a:r>
          </a:p>
          <a:p>
            <a:pPr algn="l"/>
            <a:r>
              <a:rPr lang="en-US" sz="1200">
                <a:solidFill>
                  <a:srgbClr val="0000FF"/>
                </a:solidFill>
              </a:rPr>
              <a:t>Larsson SC, Bergkvist L, Wolk A. Milk and lactose intakes and ovarian cancer risk in the Swedish Mammography Cohort. Am J Clin Nutr. 2004 Nov;80(5):1353-7</a:t>
            </a:r>
          </a:p>
          <a:p>
            <a:pPr algn="l"/>
            <a:r>
              <a:rPr lang="en-US" sz="1200">
                <a:solidFill>
                  <a:srgbClr val="0000FF"/>
                </a:solidFill>
              </a:rPr>
              <a:t>Mettlin CJ, Schoenfeld ER, Natarajan N. Patterns of milk consump­tion and risk of cancer.Nutr Cancer. 1990;13(1-2):89-99.</a:t>
            </a:r>
          </a:p>
          <a:p>
            <a:pPr algn="l"/>
            <a:r>
              <a:rPr lang="en-US" sz="1200">
                <a:solidFill>
                  <a:srgbClr val="0000FF"/>
                </a:solidFill>
              </a:rPr>
              <a:t>Le MG, Moulton LH, Hill C, Kramar A. Consumption of dairy produce and alcohol in a case-control study of breast cancer. J Natl Cancer Inst. 1986 Sep;77(3):633-6.</a:t>
            </a:r>
          </a:p>
          <a:p>
            <a:pPr algn="l"/>
            <a:r>
              <a:rPr lang="en-US" sz="1200">
                <a:solidFill>
                  <a:srgbClr val="0000FF"/>
                </a:solidFill>
              </a:rPr>
              <a:t>Li XM, Ganmaa D, Sato A. The experience of Japan as a clue to the etiology of breast and ovarian cancers: relationship between death from both malignancies and dietary practices. Med Hypotheses. 2003 Feb;60(2):268-75</a:t>
            </a:r>
          </a:p>
          <a:p>
            <a:pPr algn="l">
              <a:spcBef>
                <a:spcPct val="50000"/>
              </a:spcBef>
            </a:pPr>
            <a:endParaRPr lang="tr-TR" sz="12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8913"/>
            <a:ext cx="8353425" cy="6335712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sz="1200" smtClean="0">
                <a:solidFill>
                  <a:srgbClr val="0000FF"/>
                </a:solidFill>
                <a:latin typeface="Comic Sans MS" pitchFamily="66" charset="0"/>
              </a:rPr>
              <a:t>Hislop TG, Coldman AJ, Elwood JM, Brauer G, Kan L. Childhood and recent eating patterns and risk of breast cancer. Cancer Detect Prev. 1986;9(1-2):47-58.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1200" smtClean="0">
                <a:solidFill>
                  <a:srgbClr val="0000FF"/>
                </a:solidFill>
                <a:latin typeface="Comic Sans MS" pitchFamily="66" charset="0"/>
              </a:rPr>
              <a:t>Talamini R, La Vecchia C, Decarli A, Franceschi S, Grattoni E, Grigo-letto E, Liberati A, Tognoni G. Social factors, diet and breast cancer in a northern Italian population. Br J Cancer. 1984 Jun;49(6):723-9.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1200" smtClean="0">
                <a:solidFill>
                  <a:srgbClr val="0000FF"/>
                </a:solidFill>
                <a:latin typeface="Comic Sans MS" pitchFamily="66" charset="0"/>
              </a:rPr>
              <a:t>Ursin G, Bjelke E, Heuch I, Vollset SE. Milk consumption and cancer incidence: a Norwegian prospective study. Br J Cancer. 1990 Mar;61(3):456-9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1200" smtClean="0">
                <a:solidFill>
                  <a:srgbClr val="0000FF"/>
                </a:solidFill>
                <a:latin typeface="Comic Sans MS" pitchFamily="66" charset="0"/>
              </a:rPr>
              <a:t>Zhang J, Kesteloot H. Milk consumption in relation to incidence of prostate, breast, colon, and rectal cancers: is there an independent effect? Nutr Cancer. 2005;53(1):65-72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1200" smtClean="0">
                <a:solidFill>
                  <a:srgbClr val="0000FF"/>
                </a:solidFill>
                <a:latin typeface="Comic Sans MS" pitchFamily="66" charset="0"/>
              </a:rPr>
              <a:t>Kuriki K, Tajima K. The increasing incidence of colorectal cancer and the preventive strategy in Japan. Asian Pac J Cancer Prev. 2006 Jul-Sep;7(3):495-501.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1200" smtClean="0">
                <a:solidFill>
                  <a:srgbClr val="0000FF"/>
                </a:solidFill>
                <a:latin typeface="Comic Sans MS" pitchFamily="66" charset="0"/>
              </a:rPr>
              <a:t>Decarli A, La Vecchia C. Environmental factors and cancer mortality in Italy: correlational exercise. Oncology. 1986;43(2):116-26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1200" smtClean="0">
                <a:solidFill>
                  <a:srgbClr val="0000FF"/>
                </a:solidFill>
                <a:latin typeface="Comic Sans MS" pitchFamily="66" charset="0"/>
              </a:rPr>
              <a:t>Hara N, Sakata K, Nagai M, Fujita Y, Hashimoto T, Yanagawa H. Statistical analyses on the pattern of food consumption and digestive-tract cancers in Japan. Nutr Cancer. 1984;6(4):220-8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1200" smtClean="0">
                <a:solidFill>
                  <a:srgbClr val="0000FF"/>
                </a:solidFill>
                <a:latin typeface="Comic Sans MS" pitchFamily="66" charset="0"/>
              </a:rPr>
              <a:t>Mettlin C. Milk drinking, other beverage habits, and lung cancer risk. Int J Cancer. 1989 Apr 15;43(4):608-12.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1200" smtClean="0">
                <a:solidFill>
                  <a:srgbClr val="0000FF"/>
                </a:solidFill>
                <a:latin typeface="Comic Sans MS" pitchFamily="66" charset="0"/>
              </a:rPr>
              <a:t>Axelsson G, Rylander R. Diet as risk for lung cancer: a Swedish case-control study. Nutr Cancer. 2002;44(2):145-51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1200" smtClean="0">
                <a:solidFill>
                  <a:srgbClr val="0000FF"/>
                </a:solidFill>
                <a:latin typeface="Comic Sans MS" pitchFamily="66" charset="0"/>
              </a:rPr>
              <a:t>Axelsson G, Liljeqvist T, Andersson L, Bergman B, Rylander R. Dietary factors and lung cancer among men in west Sweden. Int J Epidemiol. 1996 Feb;25(1):32-9.</a:t>
            </a:r>
            <a:endParaRPr lang="tr-TR" sz="1200" smtClean="0">
              <a:solidFill>
                <a:srgbClr val="0000FF"/>
              </a:solidFill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tr-TR" sz="1200" smtClean="0">
                <a:solidFill>
                  <a:srgbClr val="0000FF"/>
                </a:solidFill>
                <a:latin typeface="Comic Sans MS" pitchFamily="66" charset="0"/>
              </a:rPr>
              <a:t>Kneller RW, McLaughlin JK, Bjelke E, Schuman LM, Blot WJ, Wa-cholder S, Gridley G, CoChien HT, Fraumeni JF Jr. </a:t>
            </a:r>
            <a:r>
              <a:rPr lang="en-US" sz="1200" smtClean="0">
                <a:solidFill>
                  <a:srgbClr val="0000FF"/>
                </a:solidFill>
                <a:latin typeface="Comic Sans MS" pitchFamily="66" charset="0"/>
              </a:rPr>
              <a:t>A cohort study of stomach cancer in a high-risk American population. Cancer. 1991 Aug 1;68(3):672-8.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1200" smtClean="0">
                <a:solidFill>
                  <a:srgbClr val="0000FF"/>
                </a:solidFill>
                <a:latin typeface="Comic Sans MS" pitchFamily="66" charset="0"/>
              </a:rPr>
              <a:t>Corella Piquer D, Cortina Greus P, Coltell Simon O. [Nutritional factors and geographic differences in pancreatic cancer mortality in Spain]Rev Sanid Hig Publica (Madr). 1994 May-Jun;68(3):361-76.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1200" smtClean="0">
                <a:solidFill>
                  <a:srgbClr val="0000FF"/>
                </a:solidFill>
                <a:latin typeface="Comic Sans MS" pitchFamily="66" charset="0"/>
              </a:rPr>
              <a:t>Ghadirian P, Thouez JP, PetitClerc C. International comparisons of nutrition and mortality from pancreatic cancer. Cancer Detect Prev. 1991; 15(5):357-62.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1200" smtClean="0">
                <a:solidFill>
                  <a:srgbClr val="0000FF"/>
                </a:solidFill>
                <a:latin typeface="Comic Sans MS" pitchFamily="66" charset="0"/>
              </a:rPr>
              <a:t>Thouez JP, Ghadirian P, Petitclerc C, Hamelin P. International com­parisons of nutrition and mortality from cancers of the oesophagus, stomach and pancreas. Geogr Med. 1990;20:39-50.</a:t>
            </a:r>
            <a:endParaRPr lang="tr-TR" sz="1200" smtClean="0">
              <a:solidFill>
                <a:srgbClr val="0000FF"/>
              </a:solidFill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tr-TR" sz="1200" smtClean="0">
                <a:solidFill>
                  <a:srgbClr val="0000FF"/>
                </a:solidFill>
                <a:latin typeface="Comic Sans MS" pitchFamily="66" charset="0"/>
              </a:rPr>
              <a:t>Tseng M, Breslow RA, Graubard BI, Ziegler RG. </a:t>
            </a:r>
            <a:r>
              <a:rPr lang="en-US" sz="1200" smtClean="0">
                <a:solidFill>
                  <a:srgbClr val="0000FF"/>
                </a:solidFill>
                <a:latin typeface="Comic Sans MS" pitchFamily="66" charset="0"/>
              </a:rPr>
              <a:t>Dairy, calcium, and vitamin D intakes and prostate cancer risk in the National Health and Nutrition Examination Epidemiologic Follow-up Study cohort. Am J Clin Nutr. 2005 May;81(5):1147-54.</a:t>
            </a:r>
            <a:endParaRPr lang="tr-TR" sz="1200" smtClean="0">
              <a:solidFill>
                <a:srgbClr val="0000FF"/>
              </a:solidFill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tr-TR" sz="1200" smtClean="0">
                <a:solidFill>
                  <a:srgbClr val="0000FF"/>
                </a:solidFill>
                <a:latin typeface="Comic Sans MS" pitchFamily="66" charset="0"/>
              </a:rPr>
              <a:t>Giovannucci E, Liu Y, Stampfer MJ, Willett WC. </a:t>
            </a:r>
            <a:r>
              <a:rPr lang="en-US" sz="1200" smtClean="0">
                <a:solidFill>
                  <a:srgbClr val="0000FF"/>
                </a:solidFill>
                <a:latin typeface="Comic Sans MS" pitchFamily="66" charset="0"/>
              </a:rPr>
              <a:t>A prospective study of calcium intake and incident and fatal prostate cancer. Cancer Epidemiol Bio-markers Prev. 2006 Feb;15(2):203-10</a:t>
            </a:r>
            <a:endParaRPr lang="tr-TR" sz="1200" smtClean="0">
              <a:solidFill>
                <a:srgbClr val="0000FF"/>
              </a:solidFill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tr-TR" sz="1200" smtClean="0">
                <a:solidFill>
                  <a:srgbClr val="0000FF"/>
                </a:solidFill>
                <a:latin typeface="Comic Sans MS" pitchFamily="66" charset="0"/>
              </a:rPr>
              <a:t>Chan JM, Stampfer MJ, Ma J, Gann PH, Gaziano JM, Giovannucci EL. </a:t>
            </a:r>
            <a:r>
              <a:rPr lang="en-US" sz="1200" smtClean="0">
                <a:solidFill>
                  <a:srgbClr val="0000FF"/>
                </a:solidFill>
                <a:latin typeface="Comic Sans MS" pitchFamily="66" charset="0"/>
              </a:rPr>
              <a:t>Dairy products, calcium, and prostate cancer risk in the Physicians' Health Study. Am J Clin Nutr. 2001 Oct;74(4):549-54.</a:t>
            </a:r>
            <a:endParaRPr lang="da-DK" sz="1200" smtClean="0">
              <a:solidFill>
                <a:srgbClr val="0000FF"/>
              </a:solidFill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da-DK" sz="1200" smtClean="0">
                <a:solidFill>
                  <a:srgbClr val="0000FF"/>
                </a:solidFill>
                <a:latin typeface="Comic Sans MS" pitchFamily="66" charset="0"/>
              </a:rPr>
              <a:t>Gao X, LaValley MP, Tucker KL. </a:t>
            </a:r>
            <a:r>
              <a:rPr lang="en-US" sz="1200" smtClean="0">
                <a:solidFill>
                  <a:srgbClr val="0000FF"/>
                </a:solidFill>
                <a:latin typeface="Comic Sans MS" pitchFamily="66" charset="0"/>
              </a:rPr>
              <a:t>Prospective studies of dairy product and calcium intakes and prostate cancer risk: a meta-analysis. J Natl Cancer Inst. 2005 Dec 7;97(23): 1768-77.</a:t>
            </a:r>
            <a:endParaRPr lang="tr-TR" sz="1200" smtClean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>
                <a:solidFill>
                  <a:srgbClr val="0000FF"/>
                </a:solidFill>
                <a:latin typeface="Comic Sans MS" pitchFamily="66" charset="0"/>
              </a:rPr>
              <a:t>Doğal süt kanserden koruyor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546600" cy="42052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000" smtClean="0">
                <a:latin typeface="Comic Sans MS" pitchFamily="66" charset="0"/>
              </a:rPr>
              <a:t>Kanser ile süt tüketimi arasındaki ilişkinin sağlıklı bir şekilde değerlendirilmesi için süt ya da süt ürünün mandıradan mı alındığı yoksa UHT’li</a:t>
            </a:r>
            <a:r>
              <a:rPr lang="tr-TR" sz="2000" smtClean="0">
                <a:solidFill>
                  <a:srgbClr val="FF0000"/>
                </a:solidFill>
                <a:latin typeface="Comic Sans MS" pitchFamily="66" charset="0"/>
              </a:rPr>
              <a:t> ve homojenize olup olmadığı </a:t>
            </a:r>
            <a:r>
              <a:rPr lang="tr-TR" sz="2000" smtClean="0">
                <a:latin typeface="Comic Sans MS" pitchFamily="66" charset="0"/>
              </a:rPr>
              <a:t>bilinmelidir.</a:t>
            </a:r>
          </a:p>
          <a:p>
            <a:pPr eaLnBrk="1" hangingPunct="1">
              <a:lnSpc>
                <a:spcPct val="80000"/>
              </a:lnSpc>
            </a:pPr>
            <a:endParaRPr lang="tr-TR" sz="20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000" smtClean="0">
                <a:latin typeface="Comic Sans MS" pitchFamily="66" charset="0"/>
              </a:rPr>
              <a:t>Afrika kabilelerinden </a:t>
            </a:r>
            <a:r>
              <a:rPr lang="tr-TR" sz="2000" smtClean="0">
                <a:solidFill>
                  <a:srgbClr val="FF0000"/>
                </a:solidFill>
                <a:latin typeface="Comic Sans MS" pitchFamily="66" charset="0"/>
              </a:rPr>
              <a:t>Sambrular ve Masailer</a:t>
            </a:r>
            <a:r>
              <a:rPr lang="tr-TR" sz="2000" smtClean="0">
                <a:latin typeface="Comic Sans MS" pitchFamily="66" charset="0"/>
              </a:rPr>
              <a:t> çok yük oranda tam yağlı çiğ süt tüketirler (günde </a:t>
            </a:r>
            <a:r>
              <a:rPr lang="tr-TR" sz="2000" smtClean="0">
                <a:solidFill>
                  <a:srgbClr val="FF0000"/>
                </a:solidFill>
                <a:latin typeface="Comic Sans MS" pitchFamily="66" charset="0"/>
              </a:rPr>
              <a:t>2-5 litre</a:t>
            </a:r>
            <a:r>
              <a:rPr lang="tr-TR" sz="2000" smtClean="0">
                <a:latin typeface="Comic Sans MS" pitchFamily="66" charset="0"/>
              </a:rPr>
              <a:t> kadar). </a:t>
            </a:r>
          </a:p>
          <a:p>
            <a:pPr eaLnBrk="1" hangingPunct="1">
              <a:lnSpc>
                <a:spcPct val="80000"/>
              </a:lnSpc>
            </a:pPr>
            <a:endParaRPr lang="tr-TR" sz="20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000" smtClean="0">
                <a:latin typeface="Comic Sans MS" pitchFamily="66" charset="0"/>
              </a:rPr>
              <a:t>Buna rağmen bu kabilelerde kanser dahil birçok kronik hastalık çok az görülmektedir. 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827088" y="5949950"/>
            <a:ext cx="7632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/>
            <a:r>
              <a:rPr lang="en-US" sz="1200">
                <a:solidFill>
                  <a:srgbClr val="0000FF"/>
                </a:solidFill>
              </a:rPr>
              <a:t>Price WA. Nutrition and physical degeneration, New York, Paul B. Hoeber, Inc., 1939</a:t>
            </a:r>
            <a:endParaRPr lang="tr-TR" sz="1200">
              <a:solidFill>
                <a:srgbClr val="0000FF"/>
              </a:solidFill>
            </a:endParaRPr>
          </a:p>
        </p:txBody>
      </p:sp>
      <p:pic>
        <p:nvPicPr>
          <p:cNvPr id="50181" name="Picture 5" descr="Masai_Corbis_PaulSouders46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263" y="2951163"/>
            <a:ext cx="3538537" cy="2122487"/>
          </a:xfr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4000" b="1" smtClean="0">
                <a:solidFill>
                  <a:srgbClr val="0000FF"/>
                </a:solidFill>
                <a:latin typeface="Comic Sans MS" pitchFamily="66" charset="0"/>
              </a:rPr>
              <a:t>Sütteki IGF-1 ve Kanser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2400" dirty="0" smtClean="0">
                <a:latin typeface="Comic Sans MS" pitchFamily="66" charset="0"/>
              </a:rPr>
              <a:t>Süt içmeyen erişkin bir kişide </a:t>
            </a:r>
            <a:r>
              <a:rPr lang="tr-TR" sz="2400" dirty="0" smtClean="0">
                <a:solidFill>
                  <a:srgbClr val="FF0000"/>
                </a:solidFill>
                <a:latin typeface="Comic Sans MS" pitchFamily="66" charset="0"/>
              </a:rPr>
              <a:t>170 </a:t>
            </a:r>
            <a:r>
              <a:rPr lang="tr-TR" sz="2400" dirty="0" err="1" smtClean="0">
                <a:solidFill>
                  <a:srgbClr val="FF0000"/>
                </a:solidFill>
                <a:latin typeface="Comic Sans MS" pitchFamily="66" charset="0"/>
              </a:rPr>
              <a:t>ng</a:t>
            </a:r>
            <a:r>
              <a:rPr lang="tr-TR" sz="2400" dirty="0" smtClean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tr-TR" sz="2400" dirty="0" err="1" smtClean="0">
                <a:solidFill>
                  <a:srgbClr val="FF0000"/>
                </a:solidFill>
                <a:latin typeface="Comic Sans MS" pitchFamily="66" charset="0"/>
              </a:rPr>
              <a:t>mL</a:t>
            </a:r>
            <a:r>
              <a:rPr lang="tr-TR" sz="2400" dirty="0" smtClean="0">
                <a:latin typeface="Comic Sans MS" pitchFamily="66" charset="0"/>
              </a:rPr>
              <a:t> olan kan IGF-1 düzeyi, fazla süt tüketenlerde </a:t>
            </a:r>
            <a:r>
              <a:rPr lang="tr-TR" sz="2400" dirty="0" smtClean="0">
                <a:solidFill>
                  <a:srgbClr val="FF0000"/>
                </a:solidFill>
                <a:latin typeface="Comic Sans MS" pitchFamily="66" charset="0"/>
              </a:rPr>
              <a:t>200-210 </a:t>
            </a:r>
            <a:r>
              <a:rPr lang="tr-TR" sz="2400" dirty="0" err="1" smtClean="0">
                <a:solidFill>
                  <a:srgbClr val="FF0000"/>
                </a:solidFill>
                <a:latin typeface="Comic Sans MS" pitchFamily="66" charset="0"/>
              </a:rPr>
              <a:t>ng</a:t>
            </a:r>
            <a:r>
              <a:rPr lang="tr-TR" sz="2400" dirty="0" smtClean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tr-TR" sz="2400" dirty="0" err="1" smtClean="0">
                <a:solidFill>
                  <a:srgbClr val="FF0000"/>
                </a:solidFill>
                <a:latin typeface="Comic Sans MS" pitchFamily="66" charset="0"/>
              </a:rPr>
              <a:t>mL’ye</a:t>
            </a:r>
            <a:r>
              <a:rPr lang="tr-TR" sz="2400" smtClean="0">
                <a:latin typeface="Comic Sans MS" pitchFamily="66" charset="0"/>
              </a:rPr>
              <a:t> çıkmaktadır.</a:t>
            </a:r>
          </a:p>
          <a:p>
            <a:pPr eaLnBrk="1" hangingPunct="1"/>
            <a:endParaRPr lang="tr-TR" sz="240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/>
            <a:r>
              <a:rPr lang="tr-TR" sz="2400" dirty="0" smtClean="0">
                <a:solidFill>
                  <a:srgbClr val="FF0000"/>
                </a:solidFill>
                <a:latin typeface="Comic Sans MS" pitchFamily="66" charset="0"/>
              </a:rPr>
              <a:t>Prostat, kolon</a:t>
            </a:r>
            <a:r>
              <a:rPr lang="tr-TR" sz="2400" dirty="0" smtClean="0">
                <a:latin typeface="Comic Sans MS" pitchFamily="66" charset="0"/>
              </a:rPr>
              <a:t> ve menopoz öncesi </a:t>
            </a:r>
            <a:r>
              <a:rPr lang="tr-TR" sz="2400" dirty="0" smtClean="0">
                <a:solidFill>
                  <a:srgbClr val="FF0000"/>
                </a:solidFill>
                <a:latin typeface="Comic Sans MS" pitchFamily="66" charset="0"/>
              </a:rPr>
              <a:t>meme </a:t>
            </a:r>
            <a:r>
              <a:rPr lang="tr-TR" sz="2400" dirty="0" smtClean="0">
                <a:latin typeface="Comic Sans MS" pitchFamily="66" charset="0"/>
              </a:rPr>
              <a:t>kanseri ile IGF-1 düzeyleri arasında sıkı bir ilişki vardır.  </a:t>
            </a:r>
          </a:p>
          <a:p>
            <a:pPr eaLnBrk="1" hangingPunct="1"/>
            <a:endParaRPr lang="tr-TR" sz="2400" dirty="0" smtClean="0">
              <a:latin typeface="Comic Sans MS" pitchFamily="66" charset="0"/>
            </a:endParaRPr>
          </a:p>
          <a:p>
            <a:pPr eaLnBrk="1" hangingPunct="1"/>
            <a:r>
              <a:rPr lang="tr-TR" sz="2400" dirty="0" smtClean="0">
                <a:latin typeface="Comic Sans MS" pitchFamily="66" charset="0"/>
              </a:rPr>
              <a:t>Yani kanda IGF-1 düzeyleri yükseldikçe bu kanserlerin sıklığı da artmaktadır. 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95288" y="5229200"/>
            <a:ext cx="792003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/>
            <a:r>
              <a:rPr lang="tr-TR" sz="900" dirty="0">
                <a:solidFill>
                  <a:srgbClr val="3333FF"/>
                </a:solidFill>
                <a:latin typeface="Arial" charset="0"/>
              </a:rPr>
              <a:t>Houston MS,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Holly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JMP,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Feldman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EL, IGF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and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Nutrition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in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Health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and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Disease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’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Humana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Press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, 2004 </a:t>
            </a:r>
          </a:p>
          <a:p>
            <a:pPr marL="342900" indent="-342900" algn="l"/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Khandwala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HM,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McCutcheon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IE,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Flyvbjerg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A,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Friend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KE.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The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effects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of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insulin-like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growth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factors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on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tumorigenesis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and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neoplastic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growth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.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Endocr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Rev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2000;21:215–44. </a:t>
            </a:r>
          </a:p>
          <a:p>
            <a:pPr marL="342900" indent="-342900" algn="l"/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Renehan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AG,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Harvie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M,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Howell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A.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Insulin-like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growth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factor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(IGF)-I, IGF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binding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protein-3,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and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breast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cancer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risk: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eight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years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on.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Endocr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Relat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Cancer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2006;13:273–8. </a:t>
            </a:r>
          </a:p>
          <a:p>
            <a:pPr marL="342900" indent="-342900" algn="l"/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Giovannucci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E,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Pollak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M,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Liu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Y, et al.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Nutritional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predictors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of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insulin-like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growth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factor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I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and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their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relationships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to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cancer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in men.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Cancer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Epidemiol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Biomarkers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Prev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2003;12:84–9. </a:t>
            </a:r>
          </a:p>
          <a:p>
            <a:pPr marL="342900" indent="-342900" algn="l"/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Gunnell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D,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Oliver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SE,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Peters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TJ, et al.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Are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diet-prostate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cancer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associations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mediated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by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the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IGF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axis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? A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cross-sectional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analysis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of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diet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, IGF-I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and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IGFBP-3 in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healthy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middle-aged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men.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Br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J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Cancer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2003;88:1682–6. </a:t>
            </a:r>
          </a:p>
          <a:p>
            <a:pPr marL="342900" indent="-342900" algn="l"/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Rogers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I,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Emmett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P,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Gunnell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D,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Dunger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D,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Holly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J.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Milk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as a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food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for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growth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?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The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insulin-like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growth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factors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link.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Public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Health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tr-TR" sz="900" dirty="0" err="1">
                <a:solidFill>
                  <a:srgbClr val="3333FF"/>
                </a:solidFill>
                <a:latin typeface="Arial" charset="0"/>
              </a:rPr>
              <a:t>Nutr</a:t>
            </a:r>
            <a:r>
              <a:rPr lang="tr-TR" sz="900" dirty="0">
                <a:solidFill>
                  <a:srgbClr val="3333FF"/>
                </a:solidFill>
                <a:latin typeface="Arial" charset="0"/>
              </a:rPr>
              <a:t> 2006;9:359–68. </a:t>
            </a:r>
            <a:endParaRPr lang="tr-TR" sz="900" dirty="0" smtClean="0">
              <a:solidFill>
                <a:srgbClr val="3333FF"/>
              </a:solidFill>
              <a:latin typeface="Arial" charset="0"/>
            </a:endParaRPr>
          </a:p>
          <a:p>
            <a:pPr marL="342900" indent="-342900"/>
            <a:r>
              <a:rPr lang="tr-TR" sz="900" dirty="0" err="1">
                <a:solidFill>
                  <a:srgbClr val="3333FF"/>
                </a:solidFill>
                <a:hlinkClick r:id="rId2"/>
              </a:rPr>
              <a:t>Qin</a:t>
            </a:r>
            <a:r>
              <a:rPr lang="tr-TR" sz="900" dirty="0">
                <a:solidFill>
                  <a:srgbClr val="3333FF"/>
                </a:solidFill>
                <a:hlinkClick r:id="rId2"/>
              </a:rPr>
              <a:t> LQ</a:t>
            </a:r>
            <a:r>
              <a:rPr lang="tr-TR" sz="900" dirty="0">
                <a:solidFill>
                  <a:srgbClr val="3333FF"/>
                </a:solidFill>
              </a:rPr>
              <a:t>, </a:t>
            </a:r>
            <a:r>
              <a:rPr lang="tr-TR" sz="900" dirty="0">
                <a:solidFill>
                  <a:srgbClr val="3333FF"/>
                </a:solidFill>
                <a:hlinkClick r:id="rId3"/>
              </a:rPr>
              <a:t>He</a:t>
            </a:r>
            <a:r>
              <a:rPr lang="tr-TR" sz="900" dirty="0">
                <a:solidFill>
                  <a:srgbClr val="3333FF"/>
                </a:solidFill>
              </a:rPr>
              <a:t>. </a:t>
            </a:r>
            <a:r>
              <a:rPr lang="tr-TR" sz="900" dirty="0" err="1">
                <a:solidFill>
                  <a:srgbClr val="3333FF"/>
                </a:solidFill>
              </a:rPr>
              <a:t>Milk</a:t>
            </a:r>
            <a:r>
              <a:rPr lang="tr-TR" sz="900" dirty="0">
                <a:solidFill>
                  <a:srgbClr val="3333FF"/>
                </a:solidFill>
              </a:rPr>
              <a:t> </a:t>
            </a:r>
            <a:r>
              <a:rPr lang="tr-TR" sz="900" dirty="0" err="1">
                <a:solidFill>
                  <a:srgbClr val="3333FF"/>
                </a:solidFill>
              </a:rPr>
              <a:t>consumption</a:t>
            </a:r>
            <a:r>
              <a:rPr lang="tr-TR" sz="900" dirty="0">
                <a:solidFill>
                  <a:srgbClr val="3333FF"/>
                </a:solidFill>
              </a:rPr>
              <a:t> </a:t>
            </a:r>
            <a:r>
              <a:rPr lang="tr-TR" sz="900" dirty="0" err="1">
                <a:solidFill>
                  <a:srgbClr val="3333FF"/>
                </a:solidFill>
              </a:rPr>
              <a:t>and</a:t>
            </a:r>
            <a:r>
              <a:rPr lang="tr-TR" sz="900" dirty="0">
                <a:solidFill>
                  <a:srgbClr val="3333FF"/>
                </a:solidFill>
              </a:rPr>
              <a:t> </a:t>
            </a:r>
            <a:r>
              <a:rPr lang="tr-TR" sz="900" dirty="0" err="1">
                <a:solidFill>
                  <a:srgbClr val="3333FF"/>
                </a:solidFill>
              </a:rPr>
              <a:t>circulating</a:t>
            </a:r>
            <a:r>
              <a:rPr lang="tr-TR" sz="900" dirty="0">
                <a:solidFill>
                  <a:srgbClr val="3333FF"/>
                </a:solidFill>
              </a:rPr>
              <a:t> </a:t>
            </a:r>
            <a:r>
              <a:rPr lang="tr-TR" sz="900" dirty="0" err="1">
                <a:solidFill>
                  <a:srgbClr val="3333FF"/>
                </a:solidFill>
              </a:rPr>
              <a:t>insulin-like</a:t>
            </a:r>
            <a:r>
              <a:rPr lang="tr-TR" sz="900" dirty="0">
                <a:solidFill>
                  <a:srgbClr val="3333FF"/>
                </a:solidFill>
              </a:rPr>
              <a:t> </a:t>
            </a:r>
            <a:r>
              <a:rPr lang="tr-TR" sz="900" dirty="0" err="1">
                <a:solidFill>
                  <a:srgbClr val="3333FF"/>
                </a:solidFill>
              </a:rPr>
              <a:t>growth</a:t>
            </a:r>
            <a:r>
              <a:rPr lang="tr-TR" sz="900" dirty="0">
                <a:solidFill>
                  <a:srgbClr val="3333FF"/>
                </a:solidFill>
              </a:rPr>
              <a:t> </a:t>
            </a:r>
            <a:r>
              <a:rPr lang="tr-TR" sz="900" dirty="0" err="1">
                <a:solidFill>
                  <a:srgbClr val="3333FF"/>
                </a:solidFill>
              </a:rPr>
              <a:t>factor</a:t>
            </a:r>
            <a:r>
              <a:rPr lang="tr-TR" sz="900" dirty="0">
                <a:solidFill>
                  <a:srgbClr val="3333FF"/>
                </a:solidFill>
              </a:rPr>
              <a:t>-I </a:t>
            </a:r>
            <a:r>
              <a:rPr lang="tr-TR" sz="900" dirty="0" err="1">
                <a:solidFill>
                  <a:srgbClr val="3333FF"/>
                </a:solidFill>
              </a:rPr>
              <a:t>level</a:t>
            </a:r>
            <a:r>
              <a:rPr lang="tr-TR" sz="900" dirty="0">
                <a:solidFill>
                  <a:srgbClr val="3333FF"/>
                </a:solidFill>
              </a:rPr>
              <a:t>: a </a:t>
            </a:r>
            <a:r>
              <a:rPr lang="tr-TR" sz="900" dirty="0" err="1">
                <a:solidFill>
                  <a:srgbClr val="3333FF"/>
                </a:solidFill>
              </a:rPr>
              <a:t>systematic</a:t>
            </a:r>
            <a:r>
              <a:rPr lang="tr-TR" sz="900" dirty="0">
                <a:solidFill>
                  <a:srgbClr val="3333FF"/>
                </a:solidFill>
              </a:rPr>
              <a:t> </a:t>
            </a:r>
            <a:r>
              <a:rPr lang="tr-TR" sz="900" dirty="0" err="1">
                <a:solidFill>
                  <a:srgbClr val="3333FF"/>
                </a:solidFill>
              </a:rPr>
              <a:t>literature</a:t>
            </a:r>
            <a:r>
              <a:rPr lang="tr-TR" sz="900" dirty="0">
                <a:solidFill>
                  <a:srgbClr val="3333FF"/>
                </a:solidFill>
              </a:rPr>
              <a:t> </a:t>
            </a:r>
            <a:r>
              <a:rPr lang="tr-TR" sz="900" dirty="0" err="1">
                <a:solidFill>
                  <a:srgbClr val="3333FF"/>
                </a:solidFill>
              </a:rPr>
              <a:t>review</a:t>
            </a:r>
            <a:r>
              <a:rPr lang="tr-TR" sz="900" dirty="0">
                <a:solidFill>
                  <a:srgbClr val="3333FF"/>
                </a:solidFill>
              </a:rPr>
              <a:t>. </a:t>
            </a:r>
            <a:r>
              <a:rPr lang="tr-TR" sz="900" dirty="0" err="1">
                <a:solidFill>
                  <a:srgbClr val="3333FF"/>
                </a:solidFill>
                <a:hlinkClick r:id="rId4" tooltip="International journal of food sciences and nutrition."/>
              </a:rPr>
              <a:t>Int</a:t>
            </a:r>
            <a:r>
              <a:rPr lang="tr-TR" sz="900" dirty="0">
                <a:solidFill>
                  <a:srgbClr val="3333FF"/>
                </a:solidFill>
                <a:hlinkClick r:id="rId4" tooltip="International journal of food sciences and nutrition."/>
              </a:rPr>
              <a:t> J </a:t>
            </a:r>
            <a:r>
              <a:rPr lang="tr-TR" sz="900" dirty="0" err="1">
                <a:solidFill>
                  <a:srgbClr val="3333FF"/>
                </a:solidFill>
                <a:hlinkClick r:id="rId4" tooltip="International journal of food sciences and nutrition."/>
              </a:rPr>
              <a:t>Food</a:t>
            </a:r>
            <a:r>
              <a:rPr lang="tr-TR" sz="900" dirty="0">
                <a:solidFill>
                  <a:srgbClr val="3333FF"/>
                </a:solidFill>
                <a:hlinkClick r:id="rId4" tooltip="International journal of food sciences and nutrition."/>
              </a:rPr>
              <a:t> </a:t>
            </a:r>
            <a:r>
              <a:rPr lang="tr-TR" sz="900" dirty="0" err="1">
                <a:solidFill>
                  <a:srgbClr val="3333FF"/>
                </a:solidFill>
                <a:hlinkClick r:id="rId4" tooltip="International journal of food sciences and nutrition."/>
              </a:rPr>
              <a:t>Sci</a:t>
            </a:r>
            <a:r>
              <a:rPr lang="tr-TR" sz="900" dirty="0">
                <a:solidFill>
                  <a:srgbClr val="3333FF"/>
                </a:solidFill>
                <a:hlinkClick r:id="rId4" tooltip="International journal of food sciences and nutrition."/>
              </a:rPr>
              <a:t> </a:t>
            </a:r>
            <a:r>
              <a:rPr lang="tr-TR" sz="900" dirty="0" err="1">
                <a:solidFill>
                  <a:srgbClr val="3333FF"/>
                </a:solidFill>
                <a:hlinkClick r:id="rId4" tooltip="International journal of food sciences and nutrition."/>
              </a:rPr>
              <a:t>Nutr</a:t>
            </a:r>
            <a:r>
              <a:rPr lang="tr-TR" sz="900" dirty="0">
                <a:solidFill>
                  <a:srgbClr val="3333FF"/>
                </a:solidFill>
                <a:hlinkClick r:id="rId4" tooltip="International journal of food sciences and nutrition."/>
              </a:rPr>
              <a:t>.</a:t>
            </a:r>
            <a:r>
              <a:rPr lang="tr-TR" sz="900" dirty="0">
                <a:solidFill>
                  <a:srgbClr val="3333FF"/>
                </a:solidFill>
              </a:rPr>
              <a:t> 2009;60 </a:t>
            </a:r>
            <a:r>
              <a:rPr lang="tr-TR" sz="900" dirty="0" err="1">
                <a:solidFill>
                  <a:srgbClr val="3333FF"/>
                </a:solidFill>
              </a:rPr>
              <a:t>Suppl</a:t>
            </a:r>
            <a:r>
              <a:rPr lang="tr-TR" sz="900" dirty="0">
                <a:solidFill>
                  <a:srgbClr val="3333FF"/>
                </a:solidFill>
              </a:rPr>
              <a:t> 7:330-40. </a:t>
            </a:r>
          </a:p>
          <a:p>
            <a:pPr marL="342900" indent="-342900" algn="l"/>
            <a:endParaRPr lang="tr-TR" sz="900" dirty="0">
              <a:solidFill>
                <a:srgbClr val="3333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sz="4000" b="1" smtClean="0">
                <a:solidFill>
                  <a:srgbClr val="0000FF"/>
                </a:solidFill>
                <a:latin typeface="Comic Sans MS" pitchFamily="66" charset="0"/>
              </a:rPr>
              <a:t>Süt içenlerde IGF-1 niçin artmaktadır?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Comic Sans MS" pitchFamily="66" charset="0"/>
              </a:rPr>
              <a:t>Normalde süt içinde bulunan -IGF-1 de dahil- büyüme faktörlerinin çoğu sindirim sisteminden geçerken </a:t>
            </a:r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proteolitik enzimler</a:t>
            </a:r>
            <a:r>
              <a:rPr lang="tr-TR" sz="2400" smtClean="0">
                <a:latin typeface="Comic Sans MS" pitchFamily="66" charset="0"/>
              </a:rPr>
              <a:t> ile parçalanır. </a:t>
            </a:r>
          </a:p>
          <a:p>
            <a:pPr eaLnBrk="1" hangingPunct="1">
              <a:lnSpc>
                <a:spcPct val="80000"/>
              </a:lnSpc>
            </a:pPr>
            <a:endParaRPr lang="tr-TR" sz="24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Comic Sans MS" pitchFamily="66" charset="0"/>
              </a:rPr>
              <a:t>Ancak kazein tarafından korunan </a:t>
            </a:r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çok az miktar IGF-1</a:t>
            </a:r>
            <a:r>
              <a:rPr lang="tr-TR" sz="2400" smtClean="0">
                <a:latin typeface="Comic Sans MS" pitchFamily="66" charset="0"/>
              </a:rPr>
              <a:t> kana geçer. Bu düşük miktarların fazla bir zararı yoktur.</a:t>
            </a:r>
          </a:p>
          <a:p>
            <a:pPr eaLnBrk="1" hangingPunct="1">
              <a:lnSpc>
                <a:spcPct val="80000"/>
              </a:lnSpc>
            </a:pPr>
            <a:endParaRPr lang="tr-TR" sz="24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Comic Sans MS" pitchFamily="66" charset="0"/>
              </a:rPr>
              <a:t>Süt, klasik ısıtma, pastörizasyon ve UHT gibi ısıl işlemlere maruz bırakılırsa kazeini sindiren </a:t>
            </a:r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proteolitik enzimler</a:t>
            </a:r>
            <a:r>
              <a:rPr lang="tr-TR" sz="2400" smtClean="0">
                <a:latin typeface="Comic Sans MS" pitchFamily="66" charset="0"/>
              </a:rPr>
              <a:t> denatüre olduklarından IGF-1 ya da diğer büyüme faktörleri daha az tahrip olarak, daha fazla kana geçerler. </a:t>
            </a:r>
          </a:p>
          <a:p>
            <a:pPr eaLnBrk="1" hangingPunct="1">
              <a:lnSpc>
                <a:spcPct val="80000"/>
              </a:lnSpc>
            </a:pPr>
            <a:endParaRPr lang="tr-TR" sz="2400" smtClean="0">
              <a:latin typeface="Comic Sans MS" pitchFamily="66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95288" y="6400800"/>
            <a:ext cx="820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</a:pPr>
            <a:r>
              <a:rPr lang="tr-TR" sz="1200">
                <a:solidFill>
                  <a:srgbClr val="0000FF"/>
                </a:solidFill>
                <a:latin typeface="Arial" charset="0"/>
              </a:rPr>
              <a:t>Epstein SS. Unlabeled milk from cows treated with biosynthetic growth hormones: A case of regulatory abdication. International Journal of Health Services, 1996; 26(1):173-185.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200" smtClean="0">
                <a:solidFill>
                  <a:srgbClr val="6600FF"/>
                </a:solidFill>
                <a:latin typeface="Comic Sans MS" pitchFamily="66" charset="0"/>
              </a:rPr>
              <a:t>Sütünün pastörizasyonu içinde bulunan büyüme faktörlerini tahrip eder mi?</a:t>
            </a:r>
            <a:endParaRPr lang="en-US" sz="3200" smtClean="0">
              <a:solidFill>
                <a:srgbClr val="6600FF"/>
              </a:solidFill>
              <a:latin typeface="Comic Sans MS" pitchFamily="66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8488" cy="35575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smtClean="0">
                <a:latin typeface="Comic Sans MS" pitchFamily="66" charset="0"/>
              </a:rPr>
              <a:t>FDA</a:t>
            </a:r>
            <a:r>
              <a:rPr lang="tr-TR" sz="2200" smtClean="0">
                <a:latin typeface="Comic Sans MS" pitchFamily="66" charset="0"/>
              </a:rPr>
              <a:t> araştırıcıları </a:t>
            </a:r>
            <a:r>
              <a:rPr lang="en-US" sz="2200" smtClean="0">
                <a:latin typeface="Comic Sans MS" pitchFamily="66" charset="0"/>
              </a:rPr>
              <a:t>1990</a:t>
            </a:r>
            <a:r>
              <a:rPr lang="tr-TR" sz="2200" smtClean="0">
                <a:latin typeface="Comic Sans MS" pitchFamily="66" charset="0"/>
              </a:rPr>
              <a:t>’da büyüme hormonu verilen </a:t>
            </a:r>
            <a:r>
              <a:rPr lang="tr-TR" sz="2200" smtClean="0">
                <a:solidFill>
                  <a:srgbClr val="FF0000"/>
                </a:solidFill>
                <a:latin typeface="Comic Sans MS" pitchFamily="66" charset="0"/>
              </a:rPr>
              <a:t>inek sütünün pastörizasyonun IGF-1’i tahrip etmediği</a:t>
            </a:r>
            <a:r>
              <a:rPr lang="tr-TR" sz="2200" smtClean="0">
                <a:latin typeface="Comic Sans MS" pitchFamily="66" charset="0"/>
              </a:rPr>
              <a:t> aslında </a:t>
            </a:r>
            <a:r>
              <a:rPr lang="en-US" sz="2200" smtClean="0">
                <a:latin typeface="Comic Sans MS" pitchFamily="66" charset="0"/>
              </a:rPr>
              <a:t> </a:t>
            </a:r>
            <a:r>
              <a:rPr lang="tr-TR" sz="2200" smtClean="0">
                <a:latin typeface="Comic Sans MS" pitchFamily="66" charset="0"/>
              </a:rPr>
              <a:t>tam tersine konsantrasyonunu artırdığını saptamışlardır. </a:t>
            </a:r>
          </a:p>
          <a:p>
            <a:pPr eaLnBrk="1" hangingPunct="1">
              <a:lnSpc>
                <a:spcPct val="80000"/>
              </a:lnSpc>
            </a:pPr>
            <a:endParaRPr lang="tr-TR" sz="22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200" smtClean="0">
                <a:latin typeface="Comic Sans MS" pitchFamily="66" charset="0"/>
              </a:rPr>
              <a:t>Aynı araştırıcılar sindirilemeyen IGF-1’in insanlarda </a:t>
            </a:r>
            <a:r>
              <a:rPr lang="tr-TR" sz="2200" smtClean="0">
                <a:solidFill>
                  <a:srgbClr val="FF0000"/>
                </a:solidFill>
                <a:latin typeface="Comic Sans MS" pitchFamily="66" charset="0"/>
              </a:rPr>
              <a:t>bağırsaktan kana geçtiğini</a:t>
            </a:r>
            <a:r>
              <a:rPr lang="tr-TR" sz="2200" smtClean="0">
                <a:latin typeface="Comic Sans MS" pitchFamily="66" charset="0"/>
              </a:rPr>
              <a:t>, farelerde ise büyümeyi hızlandırdığı saptanmıştır.  </a:t>
            </a:r>
          </a:p>
          <a:p>
            <a:pPr eaLnBrk="1" hangingPunct="1">
              <a:lnSpc>
                <a:spcPct val="80000"/>
              </a:lnSpc>
            </a:pPr>
            <a:endParaRPr lang="tr-TR" sz="22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200" smtClean="0">
                <a:solidFill>
                  <a:srgbClr val="FF0000"/>
                </a:solidFill>
                <a:latin typeface="Comic Sans MS" pitchFamily="66" charset="0"/>
              </a:rPr>
              <a:t>Transforme edici büyüme faktörü</a:t>
            </a:r>
            <a:r>
              <a:rPr lang="tr-TR" sz="2200" smtClean="0">
                <a:latin typeface="Comic Sans MS" pitchFamily="66" charset="0"/>
              </a:rPr>
              <a:t> ve </a:t>
            </a:r>
            <a:r>
              <a:rPr lang="tr-TR" sz="2200" smtClean="0">
                <a:solidFill>
                  <a:srgbClr val="FF0000"/>
                </a:solidFill>
                <a:latin typeface="Comic Sans MS" pitchFamily="66" charset="0"/>
              </a:rPr>
              <a:t>betasellülin</a:t>
            </a:r>
            <a:r>
              <a:rPr lang="tr-TR" sz="2200" smtClean="0">
                <a:latin typeface="Comic Sans MS" pitchFamily="66" charset="0"/>
              </a:rPr>
              <a:t> adlı hormon epidermal büyüme faktörünün pastörizasyona dayanıklı olduğu gösterilmiştir. </a:t>
            </a:r>
          </a:p>
          <a:p>
            <a:pPr eaLnBrk="1" hangingPunct="1">
              <a:lnSpc>
                <a:spcPct val="80000"/>
              </a:lnSpc>
            </a:pPr>
            <a:endParaRPr lang="tr-TR" sz="2200" smtClean="0">
              <a:latin typeface="Comic Sans MS" pitchFamily="66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68313" y="5084763"/>
            <a:ext cx="8351837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>
                <a:solidFill>
                  <a:srgbClr val="0000FF"/>
                </a:solidFill>
              </a:rPr>
              <a:t>Juskevich JC. Guyer CG. Bovine growth hormone: human food safety evaluation. Science, 1990</a:t>
            </a:r>
            <a:r>
              <a:rPr lang="tr-TR" sz="1000">
                <a:solidFill>
                  <a:srgbClr val="0000FF"/>
                </a:solidFill>
              </a:rPr>
              <a:t>; 249:</a:t>
            </a:r>
            <a:r>
              <a:rPr lang="en-US" sz="1000">
                <a:solidFill>
                  <a:srgbClr val="0000FF"/>
                </a:solidFill>
              </a:rPr>
              <a:t>875-84 </a:t>
            </a:r>
            <a:endParaRPr lang="tr-TR" sz="1000">
              <a:solidFill>
                <a:srgbClr val="0000FF"/>
              </a:solidFill>
            </a:endParaRPr>
          </a:p>
          <a:p>
            <a:pPr algn="l"/>
            <a:r>
              <a:rPr lang="tr-TR" sz="1000">
                <a:solidFill>
                  <a:srgbClr val="0000FF"/>
                </a:solidFill>
                <a:latin typeface="Arial" charset="0"/>
              </a:rPr>
              <a:t>Playford RJ, Macdonald CE, Johnson WS. Colostrum and milk-derived peptide growth factors for the treatm</a:t>
            </a:r>
            <a:r>
              <a:rPr lang="en-US" sz="1000">
                <a:solidFill>
                  <a:srgbClr val="0000FF"/>
                </a:solidFill>
                <a:latin typeface="Arial" charset="0"/>
              </a:rPr>
              <a:t>ent of gastrointestinal disorders. Am J Clin Nutr 2000;72:5–14. </a:t>
            </a:r>
          </a:p>
          <a:p>
            <a:pPr algn="l"/>
            <a:r>
              <a:rPr lang="en-US" sz="1000">
                <a:solidFill>
                  <a:srgbClr val="0000FF"/>
                </a:solidFill>
                <a:latin typeface="Arial" charset="0"/>
              </a:rPr>
              <a:t>McPherson RJ, Wagner CL. The effect of pasteurization on transforming growth factor alpha and transforming growth factor beta 2 concentrations in human milk. Adv Exp Med Biol 2001;501:559–66.</a:t>
            </a:r>
            <a:endParaRPr lang="tr-TR" sz="1000">
              <a:solidFill>
                <a:srgbClr val="0000FF"/>
              </a:solidFill>
              <a:latin typeface="Arial" charset="0"/>
            </a:endParaRPr>
          </a:p>
          <a:p>
            <a:pPr algn="l"/>
            <a:r>
              <a:rPr lang="tr-TR" sz="1000">
                <a:solidFill>
                  <a:srgbClr val="0000FF"/>
                </a:solidFill>
                <a:latin typeface="Arial" charset="0"/>
              </a:rPr>
              <a:t>http://www.thepaleodiet.com/newsletter/newsletters/PDNCourierVol2No5.pdf</a:t>
            </a:r>
          </a:p>
          <a:p>
            <a:pPr algn="l"/>
            <a:r>
              <a:rPr lang="tr-TR" sz="1000">
                <a:solidFill>
                  <a:srgbClr val="0000FF"/>
                </a:solidFill>
                <a:latin typeface="Arial" charset="0"/>
              </a:rPr>
              <a:t>Bastian SE, Dunbar AJ, Priebe IK, Owens PC, Goddard C. Meas­urement of betacellulin levels in bovine serum, colostrum and milk. J Endocrinol. 2001 Jan;168(1):203-12.</a:t>
            </a:r>
          </a:p>
          <a:p>
            <a:pPr algn="l">
              <a:spcBef>
                <a:spcPct val="50000"/>
              </a:spcBef>
            </a:pPr>
            <a:endParaRPr lang="tr-TR" sz="10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800" smtClean="0">
                <a:latin typeface="Comic Sans MS" pitchFamily="66" charset="0"/>
              </a:rPr>
              <a:t>Bu iş aksar ve hasar kritik bir düzeye ulaşırsa normal hücreler </a:t>
            </a:r>
            <a:r>
              <a:rPr lang="tr-TR" sz="2800" smtClean="0">
                <a:solidFill>
                  <a:srgbClr val="FF0000"/>
                </a:solidFill>
                <a:latin typeface="Comic Sans MS" pitchFamily="66" charset="0"/>
              </a:rPr>
              <a:t>kanserli hücreler</a:t>
            </a:r>
            <a:r>
              <a:rPr lang="tr-TR" sz="2800" smtClean="0">
                <a:latin typeface="Comic Sans MS" pitchFamily="66" charset="0"/>
              </a:rPr>
              <a:t> haline dönüşür.</a:t>
            </a:r>
          </a:p>
          <a:p>
            <a:pPr eaLnBrk="1" hangingPunct="1">
              <a:lnSpc>
                <a:spcPct val="80000"/>
              </a:lnSpc>
            </a:pPr>
            <a:endParaRPr lang="tr-TR" sz="28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800" smtClean="0">
                <a:latin typeface="Comic Sans MS" pitchFamily="66" charset="0"/>
              </a:rPr>
              <a:t>En mükemmel </a:t>
            </a:r>
            <a:r>
              <a:rPr lang="tr-TR" sz="2800" smtClean="0">
                <a:solidFill>
                  <a:srgbClr val="FF0000"/>
                </a:solidFill>
                <a:latin typeface="Comic Sans MS" pitchFamily="66" charset="0"/>
              </a:rPr>
              <a:t>DNA onarım mekanizmaları</a:t>
            </a:r>
            <a:r>
              <a:rPr lang="tr-TR" sz="2800" smtClean="0">
                <a:latin typeface="Comic Sans MS" pitchFamily="66" charset="0"/>
              </a:rPr>
              <a:t> insanlarda bulunur.  Fare ve diğer küçük memelilerde ise bu oran %0-13 arasındadır. </a:t>
            </a:r>
          </a:p>
          <a:p>
            <a:pPr eaLnBrk="1" hangingPunct="1">
              <a:lnSpc>
                <a:spcPct val="80000"/>
              </a:lnSpc>
            </a:pPr>
            <a:endParaRPr lang="tr-TR" sz="28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800" smtClean="0">
                <a:latin typeface="Comic Sans MS" pitchFamily="66" charset="0"/>
              </a:rPr>
              <a:t>Hücrelerin DNA onarım kapasiteleri </a:t>
            </a:r>
            <a:r>
              <a:rPr lang="tr-TR" sz="2800" smtClean="0">
                <a:solidFill>
                  <a:srgbClr val="FF0000"/>
                </a:solidFill>
                <a:latin typeface="Comic Sans MS" pitchFamily="66" charset="0"/>
              </a:rPr>
              <a:t>sınırlı</a:t>
            </a:r>
            <a:r>
              <a:rPr lang="tr-TR" sz="2800" smtClean="0">
                <a:latin typeface="Comic Sans MS" pitchFamily="66" charset="0"/>
              </a:rPr>
              <a:t>dır. Bu nedenle </a:t>
            </a:r>
            <a:r>
              <a:rPr lang="tr-TR" sz="2800" smtClean="0">
                <a:solidFill>
                  <a:srgbClr val="FF0000"/>
                </a:solidFill>
                <a:latin typeface="Comic Sans MS" pitchFamily="66" charset="0"/>
              </a:rPr>
              <a:t>gen koruyucu mekanizmalar</a:t>
            </a:r>
            <a:r>
              <a:rPr lang="tr-TR" sz="2800" smtClean="0">
                <a:latin typeface="Comic Sans MS" pitchFamily="66" charset="0"/>
              </a:rPr>
              <a:t> son derece önemlidir. 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468313" y="6021388"/>
            <a:ext cx="8280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</a:rPr>
              <a:t>Seo YR, Sweeney C, Smith ML. Selenomethionine induction of DNA repair response in human fibroblasts. Oncogene. 2002;21(23):3663-9.</a:t>
            </a:r>
            <a:endParaRPr lang="tr-TR" sz="14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3333FF"/>
                </a:solidFill>
                <a:latin typeface="Comic Sans MS" pitchFamily="66" charset="0"/>
              </a:rPr>
              <a:t>Sütün 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fermantasyonu-IGF-1</a:t>
            </a:r>
            <a:endParaRPr lang="tr-TR" dirty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>
                <a:latin typeface="Comic Sans MS" pitchFamily="66" charset="0"/>
              </a:rPr>
              <a:t>Sütün </a:t>
            </a:r>
            <a:r>
              <a:rPr lang="tr-TR" dirty="0" smtClean="0">
                <a:latin typeface="Comic Sans MS" pitchFamily="66" charset="0"/>
              </a:rPr>
              <a:t>fermantasyonu  (</a:t>
            </a: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yoğurt</a:t>
            </a:r>
            <a:r>
              <a:rPr lang="tr-TR" dirty="0" smtClean="0">
                <a:latin typeface="Comic Sans MS" pitchFamily="66" charset="0"/>
              </a:rPr>
              <a:t>), </a:t>
            </a:r>
            <a:r>
              <a:rPr lang="tr-TR" dirty="0" smtClean="0">
                <a:latin typeface="Comic Sans MS" pitchFamily="66" charset="0"/>
              </a:rPr>
              <a:t>içinde bulunan insüline-benzeyen büyüme </a:t>
            </a:r>
            <a:r>
              <a:rPr lang="tr-TR" dirty="0" smtClean="0">
                <a:latin typeface="Comic Sans MS" pitchFamily="66" charset="0"/>
              </a:rPr>
              <a:t>faktörünü </a:t>
            </a:r>
            <a:r>
              <a:rPr lang="tr-TR" dirty="0" smtClean="0">
                <a:latin typeface="Comic Sans MS" pitchFamily="66" charset="0"/>
              </a:rPr>
              <a:t>(</a:t>
            </a: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IGF-1</a:t>
            </a:r>
            <a:r>
              <a:rPr lang="tr-TR" dirty="0" smtClean="0">
                <a:latin typeface="Comic Sans MS" pitchFamily="66" charset="0"/>
              </a:rPr>
              <a:t>) en az dört kat kadar azaltmaktadır. </a:t>
            </a:r>
            <a:endParaRPr lang="tr-TR" dirty="0" smtClean="0">
              <a:latin typeface="Comic Sans MS" pitchFamily="66" charset="0"/>
            </a:endParaRPr>
          </a:p>
          <a:p>
            <a:endParaRPr lang="tr-TR" u="sng" dirty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İlk aşamalarından sonra fermantasyonu duran </a:t>
            </a: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market yoğurtları</a:t>
            </a:r>
            <a:r>
              <a:rPr lang="tr-TR" dirty="0" smtClean="0">
                <a:latin typeface="Comic Sans MS" pitchFamily="66" charset="0"/>
              </a:rPr>
              <a:t>nın ise böyle bir özelliği yoktur</a:t>
            </a:r>
            <a:endParaRPr lang="tr-TR" dirty="0" smtClean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  <a:p>
            <a:r>
              <a:rPr lang="tr-TR" sz="1600" dirty="0" err="1" smtClean="0">
                <a:solidFill>
                  <a:srgbClr val="3333FF"/>
                </a:solidFill>
                <a:latin typeface="Comic Sans MS" pitchFamily="66" charset="0"/>
              </a:rPr>
              <a:t>Kang</a:t>
            </a:r>
            <a:r>
              <a:rPr lang="tr-TR" sz="1600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600" dirty="0">
                <a:solidFill>
                  <a:srgbClr val="3333FF"/>
                </a:solidFill>
                <a:latin typeface="Comic Sans MS" pitchFamily="66" charset="0"/>
              </a:rPr>
              <a:t>SH, Kim JU, </a:t>
            </a:r>
            <a:r>
              <a:rPr lang="tr-TR" sz="1600" dirty="0" err="1">
                <a:solidFill>
                  <a:srgbClr val="3333FF"/>
                </a:solidFill>
                <a:latin typeface="Comic Sans MS" pitchFamily="66" charset="0"/>
              </a:rPr>
              <a:t>Imm</a:t>
            </a:r>
            <a:r>
              <a:rPr lang="tr-TR" sz="1600" dirty="0">
                <a:solidFill>
                  <a:srgbClr val="3333FF"/>
                </a:solidFill>
                <a:latin typeface="Comic Sans MS" pitchFamily="66" charset="0"/>
              </a:rPr>
              <a:t> JY, Oh S, Kim </a:t>
            </a:r>
            <a:r>
              <a:rPr lang="tr-TR" sz="1600" dirty="0" smtClean="0">
                <a:solidFill>
                  <a:srgbClr val="3333FF"/>
                </a:solidFill>
                <a:latin typeface="Comic Sans MS" pitchFamily="66" charset="0"/>
              </a:rPr>
              <a:t>SH </a:t>
            </a:r>
            <a:r>
              <a:rPr lang="tr-TR" sz="1600" dirty="0" err="1">
                <a:solidFill>
                  <a:srgbClr val="3333FF"/>
                </a:solidFill>
                <a:latin typeface="Comic Sans MS" pitchFamily="66" charset="0"/>
              </a:rPr>
              <a:t>The</a:t>
            </a:r>
            <a:r>
              <a:rPr lang="tr-TR" sz="16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600" dirty="0" err="1">
                <a:solidFill>
                  <a:srgbClr val="3333FF"/>
                </a:solidFill>
                <a:latin typeface="Comic Sans MS" pitchFamily="66" charset="0"/>
              </a:rPr>
              <a:t>effects</a:t>
            </a:r>
            <a:r>
              <a:rPr lang="tr-TR" sz="1600" dirty="0">
                <a:solidFill>
                  <a:srgbClr val="3333FF"/>
                </a:solidFill>
                <a:latin typeface="Comic Sans MS" pitchFamily="66" charset="0"/>
              </a:rPr>
              <a:t> of </a:t>
            </a:r>
            <a:r>
              <a:rPr lang="tr-TR" sz="1600" dirty="0" err="1">
                <a:solidFill>
                  <a:srgbClr val="3333FF"/>
                </a:solidFill>
                <a:latin typeface="Comic Sans MS" pitchFamily="66" charset="0"/>
              </a:rPr>
              <a:t>dairy</a:t>
            </a:r>
            <a:r>
              <a:rPr lang="tr-TR" sz="16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600" dirty="0" err="1">
                <a:solidFill>
                  <a:srgbClr val="3333FF"/>
                </a:solidFill>
                <a:latin typeface="Comic Sans MS" pitchFamily="66" charset="0"/>
              </a:rPr>
              <a:t>processes</a:t>
            </a:r>
            <a:r>
              <a:rPr lang="tr-TR" sz="16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600" dirty="0" err="1">
                <a:solidFill>
                  <a:srgbClr val="3333FF"/>
                </a:solidFill>
                <a:latin typeface="Comic Sans MS" pitchFamily="66" charset="0"/>
              </a:rPr>
              <a:t>and</a:t>
            </a:r>
            <a:r>
              <a:rPr lang="tr-TR" sz="16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600" dirty="0" err="1">
                <a:solidFill>
                  <a:srgbClr val="3333FF"/>
                </a:solidFill>
                <a:latin typeface="Comic Sans MS" pitchFamily="66" charset="0"/>
              </a:rPr>
              <a:t>storage</a:t>
            </a:r>
            <a:r>
              <a:rPr lang="tr-TR" sz="1600" dirty="0">
                <a:solidFill>
                  <a:srgbClr val="3333FF"/>
                </a:solidFill>
                <a:latin typeface="Comic Sans MS" pitchFamily="66" charset="0"/>
              </a:rPr>
              <a:t> on </a:t>
            </a:r>
            <a:r>
              <a:rPr lang="tr-TR" sz="1600" dirty="0" err="1">
                <a:solidFill>
                  <a:srgbClr val="3333FF"/>
                </a:solidFill>
                <a:latin typeface="Comic Sans MS" pitchFamily="66" charset="0"/>
              </a:rPr>
              <a:t>insulin-like</a:t>
            </a:r>
            <a:r>
              <a:rPr lang="tr-TR" sz="16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600" dirty="0" err="1">
                <a:solidFill>
                  <a:srgbClr val="3333FF"/>
                </a:solidFill>
                <a:latin typeface="Comic Sans MS" pitchFamily="66" charset="0"/>
              </a:rPr>
              <a:t>growth</a:t>
            </a:r>
            <a:r>
              <a:rPr lang="tr-TR" sz="16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600" dirty="0" err="1">
                <a:solidFill>
                  <a:srgbClr val="3333FF"/>
                </a:solidFill>
                <a:latin typeface="Comic Sans MS" pitchFamily="66" charset="0"/>
              </a:rPr>
              <a:t>factor</a:t>
            </a:r>
            <a:r>
              <a:rPr lang="tr-TR" sz="1600" dirty="0">
                <a:solidFill>
                  <a:srgbClr val="3333FF"/>
                </a:solidFill>
                <a:latin typeface="Comic Sans MS" pitchFamily="66" charset="0"/>
              </a:rPr>
              <a:t>-I (IGF-I) </a:t>
            </a:r>
            <a:r>
              <a:rPr lang="tr-TR" sz="1600" dirty="0" err="1">
                <a:solidFill>
                  <a:srgbClr val="3333FF"/>
                </a:solidFill>
                <a:latin typeface="Comic Sans MS" pitchFamily="66" charset="0"/>
              </a:rPr>
              <a:t>content</a:t>
            </a:r>
            <a:r>
              <a:rPr lang="tr-TR" sz="1600" dirty="0">
                <a:solidFill>
                  <a:srgbClr val="3333FF"/>
                </a:solidFill>
                <a:latin typeface="Comic Sans MS" pitchFamily="66" charset="0"/>
              </a:rPr>
              <a:t> in </a:t>
            </a:r>
            <a:r>
              <a:rPr lang="tr-TR" sz="1600" dirty="0" err="1">
                <a:solidFill>
                  <a:srgbClr val="3333FF"/>
                </a:solidFill>
                <a:latin typeface="Comic Sans MS" pitchFamily="66" charset="0"/>
              </a:rPr>
              <a:t>milk</a:t>
            </a:r>
            <a:r>
              <a:rPr lang="tr-TR" sz="16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600" dirty="0" err="1">
                <a:solidFill>
                  <a:srgbClr val="3333FF"/>
                </a:solidFill>
                <a:latin typeface="Comic Sans MS" pitchFamily="66" charset="0"/>
              </a:rPr>
              <a:t>and</a:t>
            </a:r>
            <a:r>
              <a:rPr lang="tr-TR" sz="1600" dirty="0">
                <a:solidFill>
                  <a:srgbClr val="3333FF"/>
                </a:solidFill>
                <a:latin typeface="Comic Sans MS" pitchFamily="66" charset="0"/>
              </a:rPr>
              <a:t> in model IGF-I-</a:t>
            </a:r>
            <a:r>
              <a:rPr lang="tr-TR" sz="1600" dirty="0" err="1">
                <a:solidFill>
                  <a:srgbClr val="3333FF"/>
                </a:solidFill>
                <a:latin typeface="Comic Sans MS" pitchFamily="66" charset="0"/>
              </a:rPr>
              <a:t>fortified</a:t>
            </a:r>
            <a:r>
              <a:rPr lang="tr-TR" sz="16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600" dirty="0" err="1">
                <a:solidFill>
                  <a:srgbClr val="3333FF"/>
                </a:solidFill>
                <a:latin typeface="Comic Sans MS" pitchFamily="66" charset="0"/>
              </a:rPr>
              <a:t>dairy</a:t>
            </a:r>
            <a:r>
              <a:rPr lang="tr-TR" sz="16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600" dirty="0" err="1">
                <a:solidFill>
                  <a:srgbClr val="3333FF"/>
                </a:solidFill>
                <a:latin typeface="Comic Sans MS" pitchFamily="66" charset="0"/>
              </a:rPr>
              <a:t>products</a:t>
            </a:r>
            <a:r>
              <a:rPr lang="tr-TR" sz="1600" dirty="0">
                <a:solidFill>
                  <a:srgbClr val="3333FF"/>
                </a:solidFill>
                <a:latin typeface="Comic Sans MS" pitchFamily="66" charset="0"/>
              </a:rPr>
              <a:t>. J </a:t>
            </a:r>
            <a:r>
              <a:rPr lang="tr-TR" sz="1600" dirty="0" err="1">
                <a:solidFill>
                  <a:srgbClr val="3333FF"/>
                </a:solidFill>
                <a:latin typeface="Comic Sans MS" pitchFamily="66" charset="0"/>
              </a:rPr>
              <a:t>Dairy</a:t>
            </a:r>
            <a:r>
              <a:rPr lang="tr-TR" sz="16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600" dirty="0" smtClean="0">
                <a:solidFill>
                  <a:srgbClr val="3333FF"/>
                </a:solidFill>
                <a:latin typeface="Comic Sans MS" pitchFamily="66" charset="0"/>
              </a:rPr>
              <a:t>Sci.2006;89(2</a:t>
            </a:r>
            <a:r>
              <a:rPr lang="tr-TR" sz="1600" dirty="0">
                <a:solidFill>
                  <a:srgbClr val="3333FF"/>
                </a:solidFill>
                <a:latin typeface="Comic Sans MS" pitchFamily="66" charset="0"/>
              </a:rPr>
              <a:t>):402-9.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723880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tr-TR" sz="9600" smtClean="0">
                <a:solidFill>
                  <a:srgbClr val="0000FF"/>
                </a:solidFill>
                <a:latin typeface="Comic Sans MS" pitchFamily="66" charset="0"/>
              </a:rPr>
              <a:t>Kanser -probiyotik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sz="4000" smtClean="0">
                <a:solidFill>
                  <a:srgbClr val="0000FF"/>
                </a:solidFill>
                <a:latin typeface="Comic Sans MS" pitchFamily="66" charset="0"/>
              </a:rPr>
              <a:t>Probiyotiklerin kolon kanserini önleme mekanizmaları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513" cy="4276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Comic Sans MS" pitchFamily="66" charset="0"/>
              </a:rPr>
              <a:t>Mütasyon ve </a:t>
            </a:r>
            <a:r>
              <a:rPr lang="tr-TR" sz="2400" smtClean="0">
                <a:solidFill>
                  <a:srgbClr val="FF3300"/>
                </a:solidFill>
                <a:latin typeface="Comic Sans MS" pitchFamily="66" charset="0"/>
              </a:rPr>
              <a:t>DNA hasarı</a:t>
            </a:r>
            <a:r>
              <a:rPr lang="tr-TR" sz="2400" smtClean="0">
                <a:latin typeface="Comic Sans MS" pitchFamily="66" charset="0"/>
              </a:rPr>
              <a:t>nın azalması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sz="24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Comic Sans MS" pitchFamily="66" charset="0"/>
              </a:rPr>
              <a:t>Kanser oluşumuna yataklık eden </a:t>
            </a:r>
            <a:r>
              <a:rPr lang="tr-TR" sz="2400" smtClean="0">
                <a:solidFill>
                  <a:srgbClr val="FF3300"/>
                </a:solidFill>
                <a:latin typeface="Comic Sans MS" pitchFamily="66" charset="0"/>
              </a:rPr>
              <a:t>enzimler</a:t>
            </a:r>
            <a:r>
              <a:rPr lang="tr-TR" sz="2400" smtClean="0">
                <a:latin typeface="Comic Sans MS" pitchFamily="66" charset="0"/>
              </a:rPr>
              <a:t>in (</a:t>
            </a:r>
            <a:r>
              <a:rPr lang="en-US" sz="2400" smtClean="0">
                <a:latin typeface="Comic Sans MS" pitchFamily="66" charset="0"/>
              </a:rPr>
              <a:t>ß-glu</a:t>
            </a:r>
            <a:r>
              <a:rPr lang="tr-TR" sz="2400" smtClean="0">
                <a:latin typeface="Comic Sans MS" pitchFamily="66" charset="0"/>
              </a:rPr>
              <a:t>k</a:t>
            </a:r>
            <a:r>
              <a:rPr lang="en-US" sz="2400" smtClean="0">
                <a:latin typeface="Comic Sans MS" pitchFamily="66" charset="0"/>
              </a:rPr>
              <a:t>uronida</a:t>
            </a:r>
            <a:r>
              <a:rPr lang="tr-TR" sz="2400" smtClean="0">
                <a:latin typeface="Comic Sans MS" pitchFamily="66" charset="0"/>
              </a:rPr>
              <a:t>z</a:t>
            </a:r>
            <a:r>
              <a:rPr lang="en-US" sz="2400" smtClean="0">
                <a:latin typeface="Comic Sans MS" pitchFamily="66" charset="0"/>
              </a:rPr>
              <a:t>, nitrored</a:t>
            </a:r>
            <a:r>
              <a:rPr lang="tr-TR" sz="2400" smtClean="0">
                <a:latin typeface="Comic Sans MS" pitchFamily="66" charset="0"/>
              </a:rPr>
              <a:t>ük</a:t>
            </a:r>
            <a:r>
              <a:rPr lang="en-US" sz="2400" smtClean="0">
                <a:latin typeface="Comic Sans MS" pitchFamily="66" charset="0"/>
              </a:rPr>
              <a:t>ta</a:t>
            </a:r>
            <a:r>
              <a:rPr lang="tr-TR" sz="2400" smtClean="0">
                <a:latin typeface="Comic Sans MS" pitchFamily="66" charset="0"/>
              </a:rPr>
              <a:t>z</a:t>
            </a:r>
            <a:r>
              <a:rPr lang="en-US" sz="2400" smtClean="0">
                <a:latin typeface="Comic Sans MS" pitchFamily="66" charset="0"/>
              </a:rPr>
              <a:t>, azored</a:t>
            </a:r>
            <a:r>
              <a:rPr lang="tr-TR" sz="2400" smtClean="0">
                <a:latin typeface="Comic Sans MS" pitchFamily="66" charset="0"/>
              </a:rPr>
              <a:t>ük</a:t>
            </a:r>
            <a:r>
              <a:rPr lang="en-US" sz="2400" smtClean="0">
                <a:latin typeface="Comic Sans MS" pitchFamily="66" charset="0"/>
              </a:rPr>
              <a:t>ta</a:t>
            </a:r>
            <a:r>
              <a:rPr lang="tr-TR" sz="2400" smtClean="0">
                <a:latin typeface="Comic Sans MS" pitchFamily="66" charset="0"/>
              </a:rPr>
              <a:t>z) aktivitelerinin azalması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sz="24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Comic Sans MS" pitchFamily="66" charset="0"/>
              </a:rPr>
              <a:t>Kanser yapan maddelerin (</a:t>
            </a:r>
            <a:r>
              <a:rPr lang="tr-TR" sz="2400" smtClean="0">
                <a:solidFill>
                  <a:srgbClr val="FF3300"/>
                </a:solidFill>
                <a:latin typeface="Comic Sans MS" pitchFamily="66" charset="0"/>
              </a:rPr>
              <a:t>mutajen</a:t>
            </a:r>
            <a:r>
              <a:rPr lang="tr-TR" sz="2400" smtClean="0">
                <a:latin typeface="Comic Sans MS" pitchFamily="66" charset="0"/>
              </a:rPr>
              <a:t>) etkisizleştirilmesi</a:t>
            </a:r>
          </a:p>
          <a:p>
            <a:pPr eaLnBrk="1" hangingPunct="1">
              <a:lnSpc>
                <a:spcPct val="80000"/>
              </a:lnSpc>
            </a:pPr>
            <a:endParaRPr lang="tr-TR" sz="24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Comic Sans MS" pitchFamily="66" charset="0"/>
              </a:rPr>
              <a:t>Kısa zincirli yağ asitlerinin üretiminin artması ve </a:t>
            </a:r>
            <a:r>
              <a:rPr lang="tr-TR" sz="2400" smtClean="0">
                <a:solidFill>
                  <a:srgbClr val="FF3300"/>
                </a:solidFill>
                <a:latin typeface="Comic Sans MS" pitchFamily="66" charset="0"/>
              </a:rPr>
              <a:t>asidite</a:t>
            </a:r>
            <a:r>
              <a:rPr lang="tr-TR" sz="2400" smtClean="0">
                <a:latin typeface="Comic Sans MS" pitchFamily="66" charset="0"/>
              </a:rPr>
              <a:t>nin artması</a:t>
            </a:r>
          </a:p>
          <a:p>
            <a:pPr eaLnBrk="1" hangingPunct="1">
              <a:lnSpc>
                <a:spcPct val="80000"/>
              </a:lnSpc>
            </a:pPr>
            <a:endParaRPr lang="tr-TR" sz="240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400" smtClean="0">
                <a:latin typeface="Comic Sans MS" pitchFamily="66" charset="0"/>
              </a:rPr>
              <a:t>Kanserli hücre intiharının (</a:t>
            </a:r>
            <a:r>
              <a:rPr lang="tr-TR" sz="2400" smtClean="0">
                <a:solidFill>
                  <a:srgbClr val="FF3300"/>
                </a:solidFill>
                <a:latin typeface="Comic Sans MS" pitchFamily="66" charset="0"/>
              </a:rPr>
              <a:t>apopitoz</a:t>
            </a:r>
            <a:r>
              <a:rPr lang="tr-TR" sz="2400" smtClean="0">
                <a:latin typeface="Comic Sans MS" pitchFamily="66" charset="0"/>
              </a:rPr>
              <a:t>) hızlanması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95288" y="5949950"/>
            <a:ext cx="8353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000" b="1">
                <a:solidFill>
                  <a:srgbClr val="0000FF"/>
                </a:solidFill>
              </a:rPr>
              <a:t>Wollowski</a:t>
            </a:r>
            <a:r>
              <a:rPr lang="tr-TR" sz="1000" b="1">
                <a:solidFill>
                  <a:srgbClr val="0000FF"/>
                </a:solidFill>
              </a:rPr>
              <a:t> I</a:t>
            </a:r>
            <a:r>
              <a:rPr lang="en-US" sz="1000" b="1">
                <a:solidFill>
                  <a:srgbClr val="0000FF"/>
                </a:solidFill>
              </a:rPr>
              <a:t>, Rechkemmer</a:t>
            </a:r>
            <a:r>
              <a:rPr lang="tr-TR" sz="1000" b="1">
                <a:solidFill>
                  <a:srgbClr val="0000FF"/>
                </a:solidFill>
              </a:rPr>
              <a:t> G, </a:t>
            </a:r>
            <a:r>
              <a:rPr lang="en-US" sz="1000" b="1">
                <a:solidFill>
                  <a:srgbClr val="0000FF"/>
                </a:solidFill>
              </a:rPr>
              <a:t>Pool-Zobel</a:t>
            </a:r>
            <a:r>
              <a:rPr lang="tr-TR" sz="1000" b="1">
                <a:solidFill>
                  <a:srgbClr val="0000FF"/>
                </a:solidFill>
              </a:rPr>
              <a:t> BL. </a:t>
            </a:r>
            <a:r>
              <a:rPr lang="en-US" sz="1000">
                <a:solidFill>
                  <a:srgbClr val="0000FF"/>
                </a:solidFill>
              </a:rPr>
              <a:t>Protective role of probiotics and prebiotics in colon cancer</a:t>
            </a:r>
            <a:r>
              <a:rPr lang="tr-TR" sz="1000">
                <a:solidFill>
                  <a:srgbClr val="0000FF"/>
                </a:solidFill>
              </a:rPr>
              <a:t>.</a:t>
            </a:r>
            <a:r>
              <a:rPr lang="tr-TR" sz="1000" b="1">
                <a:solidFill>
                  <a:srgbClr val="0000FF"/>
                </a:solidFill>
              </a:rPr>
              <a:t> </a:t>
            </a:r>
            <a:r>
              <a:rPr lang="en-US" sz="1000">
                <a:solidFill>
                  <a:srgbClr val="0000FF"/>
                </a:solidFill>
              </a:rPr>
              <a:t>Am </a:t>
            </a:r>
            <a:r>
              <a:rPr lang="tr-TR" sz="1000">
                <a:solidFill>
                  <a:srgbClr val="0000FF"/>
                </a:solidFill>
              </a:rPr>
              <a:t>J </a:t>
            </a:r>
            <a:r>
              <a:rPr lang="en-US" sz="1000">
                <a:solidFill>
                  <a:srgbClr val="0000FF"/>
                </a:solidFill>
              </a:rPr>
              <a:t>Clin Nutr</a:t>
            </a:r>
            <a:r>
              <a:rPr lang="tr-TR" sz="1000">
                <a:solidFill>
                  <a:srgbClr val="0000FF"/>
                </a:solidFill>
              </a:rPr>
              <a:t>. 2001;</a:t>
            </a:r>
            <a:r>
              <a:rPr lang="en-US" sz="1000">
                <a:solidFill>
                  <a:srgbClr val="0000FF"/>
                </a:solidFill>
              </a:rPr>
              <a:t>73</a:t>
            </a:r>
            <a:r>
              <a:rPr lang="tr-TR" sz="1000">
                <a:solidFill>
                  <a:srgbClr val="0000FF"/>
                </a:solidFill>
              </a:rPr>
              <a:t> (</a:t>
            </a:r>
            <a:r>
              <a:rPr lang="en-US" sz="1000">
                <a:solidFill>
                  <a:srgbClr val="0000FF"/>
                </a:solidFill>
              </a:rPr>
              <a:t>2</a:t>
            </a:r>
            <a:r>
              <a:rPr lang="tr-TR" sz="1000">
                <a:solidFill>
                  <a:srgbClr val="0000FF"/>
                </a:solidFill>
              </a:rPr>
              <a:t>): </a:t>
            </a:r>
            <a:r>
              <a:rPr lang="en-US" sz="1000">
                <a:solidFill>
                  <a:srgbClr val="0000FF"/>
                </a:solidFill>
              </a:rPr>
              <a:t>451S-455</a:t>
            </a:r>
            <a:r>
              <a:rPr lang="tr-TR" sz="1000">
                <a:solidFill>
                  <a:srgbClr val="0000FF"/>
                </a:solidFill>
              </a:rPr>
              <a:t>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491288" cy="12096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z="4000" smtClean="0">
                <a:solidFill>
                  <a:srgbClr val="0000CC"/>
                </a:solidFill>
                <a:latin typeface="Comic Sans MS" pitchFamily="66" charset="0"/>
              </a:rPr>
              <a:t>Bağırsağın faydalı mikroplarını nasıl koruruz?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2276475"/>
            <a:ext cx="8075613" cy="4421188"/>
          </a:xfrm>
        </p:spPr>
        <p:txBody>
          <a:bodyPr/>
          <a:lstStyle/>
          <a:p>
            <a:pPr eaLnBrk="1" hangingPunct="1"/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Un ve şekerden fakir</a:t>
            </a:r>
            <a:r>
              <a:rPr lang="tr-TR" sz="2400" smtClean="0">
                <a:latin typeface="Comic Sans MS" pitchFamily="66" charset="0"/>
              </a:rPr>
              <a:t>, sebze, meyve, et ve yumurta gibi </a:t>
            </a:r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doğal gıdalardan zengin bir diyet</a:t>
            </a:r>
            <a:r>
              <a:rPr lang="tr-TR" sz="240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tr-TR" sz="2400" smtClean="0">
                <a:latin typeface="Comic Sans MS" pitchFamily="66" charset="0"/>
              </a:rPr>
              <a:t>bağırsak florasının koruyuculuğunu bozmaz.</a:t>
            </a:r>
          </a:p>
          <a:p>
            <a:pPr eaLnBrk="1" hangingPunct="1">
              <a:buFontTx/>
              <a:buNone/>
            </a:pPr>
            <a:endParaRPr lang="tr-TR" sz="2400" smtClean="0">
              <a:latin typeface="Comic Sans MS" pitchFamily="66" charset="0"/>
            </a:endParaRPr>
          </a:p>
          <a:p>
            <a:pPr eaLnBrk="1" hangingPunct="1"/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Fermantasyon ürünleri</a:t>
            </a:r>
            <a:r>
              <a:rPr lang="tr-TR" sz="2400" smtClean="0">
                <a:latin typeface="Comic Sans MS" pitchFamily="66" charset="0"/>
              </a:rPr>
              <a:t> (kefir, turşu, ev yoğurdu, peynir, şarap, boza, sirke, nar ekşisi, şalgam suyu) bağırsak florasında bulunan probiyotikleri artırırlar. </a:t>
            </a:r>
          </a:p>
          <a:p>
            <a:pPr eaLnBrk="1" hangingPunct="1"/>
            <a:endParaRPr lang="tr-TR" sz="2400" smtClean="0">
              <a:latin typeface="Comic Sans MS" pitchFamily="66" charset="0"/>
            </a:endParaRPr>
          </a:p>
          <a:p>
            <a:pPr eaLnBrk="1" hangingPunct="1"/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Pastörizasyon</a:t>
            </a:r>
            <a:r>
              <a:rPr lang="tr-TR" sz="2400" smtClean="0">
                <a:latin typeface="Comic Sans MS" pitchFamily="66" charset="0"/>
              </a:rPr>
              <a:t> ve </a:t>
            </a:r>
            <a:r>
              <a:rPr lang="tr-TR" sz="2400" smtClean="0">
                <a:solidFill>
                  <a:srgbClr val="FF0000"/>
                </a:solidFill>
                <a:latin typeface="Comic Sans MS" pitchFamily="66" charset="0"/>
              </a:rPr>
              <a:t>UHT</a:t>
            </a:r>
            <a:r>
              <a:rPr lang="tr-TR" sz="2400" smtClean="0">
                <a:latin typeface="Comic Sans MS" pitchFamily="66" charset="0"/>
              </a:rPr>
              <a:t> gıdalardaki  probiyotikleri büyük ölçüde tahrip eder. </a:t>
            </a:r>
          </a:p>
          <a:p>
            <a:pPr eaLnBrk="1" hangingPunct="1">
              <a:buFontTx/>
              <a:buNone/>
            </a:pPr>
            <a:endParaRPr lang="tr-TR" sz="2400" smtClean="0">
              <a:latin typeface="Comic Sans MS" pitchFamily="66" charset="0"/>
            </a:endParaRPr>
          </a:p>
        </p:txBody>
      </p:sp>
      <p:pic>
        <p:nvPicPr>
          <p:cNvPr id="61444" name="Picture 4" descr="kark_turu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77063" y="115888"/>
            <a:ext cx="1622425" cy="21605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2565400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tr-TR" sz="9600" smtClean="0">
                <a:solidFill>
                  <a:srgbClr val="0000FF"/>
                </a:solidFill>
                <a:latin typeface="Comic Sans MS" pitchFamily="66" charset="0"/>
              </a:rPr>
              <a:t>Kanser- </a:t>
            </a:r>
          </a:p>
          <a:p>
            <a:pPr algn="ctr" eaLnBrk="1" hangingPunct="1">
              <a:buFontTx/>
              <a:buNone/>
            </a:pPr>
            <a:r>
              <a:rPr lang="tr-TR" sz="9600" smtClean="0">
                <a:solidFill>
                  <a:srgbClr val="3333FF"/>
                </a:solidFill>
                <a:latin typeface="Comic Sans MS" pitchFamily="66" charset="0"/>
              </a:rPr>
              <a:t>D vitamini </a:t>
            </a:r>
          </a:p>
        </p:txBody>
      </p:sp>
      <p:pic>
        <p:nvPicPr>
          <p:cNvPr id="114691" name="Picture 3" descr="sunshin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33375"/>
            <a:ext cx="21145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sz="4000" dirty="0" smtClean="0">
                <a:solidFill>
                  <a:srgbClr val="0000FF"/>
                </a:solidFill>
                <a:latin typeface="Comic Sans MS" pitchFamily="66" charset="0"/>
              </a:rPr>
              <a:t>D vitamini eksikliğinin ilişkili </a:t>
            </a:r>
            <a:r>
              <a:rPr lang="tr-TR" sz="4000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tr-TR" sz="4000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tr-TR" sz="4000" dirty="0" smtClean="0">
                <a:solidFill>
                  <a:srgbClr val="0000FF"/>
                </a:solidFill>
                <a:latin typeface="Comic Sans MS" pitchFamily="66" charset="0"/>
              </a:rPr>
              <a:t>olduğu </a:t>
            </a:r>
            <a:r>
              <a:rPr lang="tr-TR" sz="4000" dirty="0" smtClean="0">
                <a:solidFill>
                  <a:srgbClr val="0000FF"/>
                </a:solidFill>
                <a:latin typeface="Comic Sans MS" pitchFamily="66" charset="0"/>
              </a:rPr>
              <a:t>kanserler</a:t>
            </a:r>
          </a:p>
        </p:txBody>
      </p:sp>
      <p:graphicFrame>
        <p:nvGraphicFramePr>
          <p:cNvPr id="25603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503664"/>
              </p:ext>
            </p:extLst>
          </p:nvPr>
        </p:nvGraphicFramePr>
        <p:xfrm>
          <a:off x="468313" y="1628775"/>
          <a:ext cx="8280400" cy="4407398"/>
        </p:xfrm>
        <a:graphic>
          <a:graphicData uri="http://schemas.openxmlformats.org/drawingml/2006/table">
            <a:tbl>
              <a:tblPr/>
              <a:tblGrid>
                <a:gridCol w="4140200"/>
                <a:gridCol w="4140200"/>
              </a:tblGrid>
              <a:tr h="440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Meme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Kolon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Endometrium</a:t>
                      </a: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Yemek borusu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Yumurtalık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Hodgkin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tr-T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lenfoma</a:t>
                      </a: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Hodgkin</a:t>
                      </a: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-dışı </a:t>
                      </a:r>
                      <a:r>
                        <a:rPr kumimoji="0" lang="tr-T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lenfoma</a:t>
                      </a: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Mesane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Mide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Safra kesesi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Pankreas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Prostat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Rektum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Böbrek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Testis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Vulva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468313" y="6165850"/>
            <a:ext cx="83518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r-TR" sz="1000">
                <a:solidFill>
                  <a:srgbClr val="0000FF"/>
                </a:solidFill>
              </a:rPr>
              <a:t>Grant W. An estimateof premature cancer mortality in the USA due to inadequate dose of solar UV-B radiation. Cancer 2002;94:1867-75</a:t>
            </a:r>
          </a:p>
        </p:txBody>
      </p:sp>
    </p:spTree>
    <p:extLst>
      <p:ext uri="{BB962C8B-B14F-4D97-AF65-F5344CB8AC3E}">
        <p14:creationId xmlns:p14="http://schemas.microsoft.com/office/powerpoint/2010/main" val="83548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>
                <a:solidFill>
                  <a:srgbClr val="0000FF"/>
                </a:solidFill>
                <a:latin typeface="Comic Sans MS" pitchFamily="66" charset="0"/>
              </a:rPr>
              <a:t>D vitamini-kanser</a:t>
            </a:r>
            <a:endParaRPr lang="en-US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284538"/>
            <a:ext cx="8426450" cy="3384550"/>
          </a:xfrm>
        </p:spPr>
        <p:txBody>
          <a:bodyPr/>
          <a:lstStyle/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r>
              <a:rPr lang="en-US" sz="1000" dirty="0" err="1" smtClean="0">
                <a:solidFill>
                  <a:srgbClr val="6600FF"/>
                </a:solidFill>
                <a:latin typeface="Comic Sans MS" pitchFamily="66" charset="0"/>
              </a:rPr>
              <a:t>Lefkowitz</a:t>
            </a:r>
            <a:r>
              <a:rPr lang="en-US" sz="1000" dirty="0" smtClean="0">
                <a:solidFill>
                  <a:srgbClr val="6600FF"/>
                </a:solidFill>
                <a:latin typeface="Comic Sans MS" pitchFamily="66" charset="0"/>
              </a:rPr>
              <a:t> ES, Garland CF. Sunlight</a:t>
            </a:r>
            <a:r>
              <a:rPr lang="tr-TR" sz="1000" dirty="0" smtClean="0">
                <a:solidFill>
                  <a:srgbClr val="6600FF"/>
                </a:solidFill>
                <a:latin typeface="Comic Sans MS" pitchFamily="66" charset="0"/>
              </a:rPr>
              <a:t>.</a:t>
            </a:r>
            <a:r>
              <a:rPr lang="en-US" sz="1000" dirty="0" smtClean="0">
                <a:solidFill>
                  <a:srgbClr val="6600FF"/>
                </a:solidFill>
                <a:latin typeface="Comic Sans MS" pitchFamily="66" charset="0"/>
              </a:rPr>
              <a:t> </a:t>
            </a:r>
            <a:r>
              <a:rPr lang="tr-TR" sz="1000" dirty="0" smtClean="0">
                <a:solidFill>
                  <a:srgbClr val="6600FF"/>
                </a:solidFill>
                <a:latin typeface="Comic Sans MS" pitchFamily="66" charset="0"/>
              </a:rPr>
              <a:t>V</a:t>
            </a:r>
            <a:r>
              <a:rPr lang="en-US" sz="1000" dirty="0" err="1" smtClean="0">
                <a:solidFill>
                  <a:srgbClr val="6600FF"/>
                </a:solidFill>
                <a:latin typeface="Comic Sans MS" pitchFamily="66" charset="0"/>
              </a:rPr>
              <a:t>itamin</a:t>
            </a:r>
            <a:r>
              <a:rPr lang="en-US" sz="1000" dirty="0" smtClean="0">
                <a:solidFill>
                  <a:srgbClr val="6600FF"/>
                </a:solidFill>
                <a:latin typeface="Comic Sans MS" pitchFamily="66" charset="0"/>
              </a:rPr>
              <a:t> D, and ovarian cancer mortality rates in US women. </a:t>
            </a:r>
            <a:r>
              <a:rPr lang="en-US" sz="1000" dirty="0" err="1" smtClean="0">
                <a:solidFill>
                  <a:srgbClr val="6600FF"/>
                </a:solidFill>
                <a:latin typeface="Comic Sans MS" pitchFamily="66" charset="0"/>
              </a:rPr>
              <a:t>Int</a:t>
            </a:r>
            <a:r>
              <a:rPr lang="en-US" sz="1000" dirty="0" smtClean="0">
                <a:solidFill>
                  <a:srgbClr val="6600FF"/>
                </a:solidFill>
                <a:latin typeface="Comic Sans MS" pitchFamily="66" charset="0"/>
              </a:rPr>
              <a:t> J </a:t>
            </a:r>
            <a:r>
              <a:rPr lang="en-US" sz="1000" dirty="0" err="1" smtClean="0">
                <a:solidFill>
                  <a:srgbClr val="6600FF"/>
                </a:solidFill>
                <a:latin typeface="Comic Sans MS" pitchFamily="66" charset="0"/>
              </a:rPr>
              <a:t>Epidemiol</a:t>
            </a:r>
            <a:r>
              <a:rPr lang="en-US" sz="1000" dirty="0" smtClean="0">
                <a:solidFill>
                  <a:srgbClr val="6600FF"/>
                </a:solidFill>
                <a:latin typeface="Comic Sans MS" pitchFamily="66" charset="0"/>
              </a:rPr>
              <a:t> 1994;23:1133–6.</a:t>
            </a:r>
            <a:r>
              <a:rPr lang="tr-TR" sz="1000" dirty="0" smtClean="0">
                <a:solidFill>
                  <a:srgbClr val="6600FF"/>
                </a:solidFill>
                <a:latin typeface="Comic Sans MS" pitchFamily="66" charset="0"/>
              </a:rPr>
              <a:t/>
            </a:r>
            <a:br>
              <a:rPr lang="tr-TR" sz="1000" dirty="0" smtClean="0">
                <a:solidFill>
                  <a:srgbClr val="6600FF"/>
                </a:solidFill>
                <a:latin typeface="Comic Sans MS" pitchFamily="66" charset="0"/>
              </a:rPr>
            </a:br>
            <a:endParaRPr lang="tr-TR" sz="1000" dirty="0" smtClean="0">
              <a:solidFill>
                <a:srgbClr val="6600FF"/>
              </a:solidFill>
              <a:latin typeface="Comic Sans MS" pitchFamily="66" charset="0"/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r>
              <a:rPr lang="en-US" sz="1000" dirty="0" smtClean="0">
                <a:solidFill>
                  <a:srgbClr val="6600FF"/>
                </a:solidFill>
                <a:latin typeface="Comic Sans MS" pitchFamily="66" charset="0"/>
              </a:rPr>
              <a:t>Martinez </a:t>
            </a:r>
            <a:r>
              <a:rPr lang="en-US" sz="1000" dirty="0" smtClean="0">
                <a:solidFill>
                  <a:srgbClr val="6600FF"/>
                </a:solidFill>
                <a:latin typeface="Comic Sans MS" pitchFamily="66" charset="0"/>
              </a:rPr>
              <a:t>ME, </a:t>
            </a:r>
            <a:r>
              <a:rPr lang="en-US" sz="1000" dirty="0" err="1" smtClean="0">
                <a:solidFill>
                  <a:srgbClr val="6600FF"/>
                </a:solidFill>
                <a:latin typeface="Comic Sans MS" pitchFamily="66" charset="0"/>
              </a:rPr>
              <a:t>Giovannucci</a:t>
            </a:r>
            <a:r>
              <a:rPr lang="en-US" sz="1000" dirty="0" smtClean="0">
                <a:solidFill>
                  <a:srgbClr val="6600FF"/>
                </a:solidFill>
                <a:latin typeface="Comic Sans MS" pitchFamily="66" charset="0"/>
              </a:rPr>
              <a:t> EL, </a:t>
            </a:r>
            <a:r>
              <a:rPr lang="en-US" sz="1000" dirty="0" err="1" smtClean="0">
                <a:solidFill>
                  <a:srgbClr val="6600FF"/>
                </a:solidFill>
                <a:latin typeface="Comic Sans MS" pitchFamily="66" charset="0"/>
              </a:rPr>
              <a:t>Colditz</a:t>
            </a:r>
            <a:r>
              <a:rPr lang="en-US" sz="1000" dirty="0" smtClean="0">
                <a:solidFill>
                  <a:srgbClr val="6600FF"/>
                </a:solidFill>
                <a:latin typeface="Comic Sans MS" pitchFamily="66" charset="0"/>
              </a:rPr>
              <a:t> GA, et al. Calcium, vitamin D, and the occurrence of colorectal cancer among women. J </a:t>
            </a:r>
            <a:r>
              <a:rPr lang="en-US" sz="1000" dirty="0" err="1" smtClean="0">
                <a:solidFill>
                  <a:srgbClr val="6600FF"/>
                </a:solidFill>
                <a:latin typeface="Comic Sans MS" pitchFamily="66" charset="0"/>
              </a:rPr>
              <a:t>Natl</a:t>
            </a:r>
            <a:r>
              <a:rPr lang="en-US" sz="1000" dirty="0" smtClean="0">
                <a:solidFill>
                  <a:srgbClr val="6600FF"/>
                </a:solidFill>
                <a:latin typeface="Comic Sans MS" pitchFamily="66" charset="0"/>
              </a:rPr>
              <a:t> Cancer </a:t>
            </a:r>
            <a:r>
              <a:rPr lang="en-US" sz="1000" dirty="0" err="1" smtClean="0">
                <a:solidFill>
                  <a:srgbClr val="6600FF"/>
                </a:solidFill>
                <a:latin typeface="Comic Sans MS" pitchFamily="66" charset="0"/>
              </a:rPr>
              <a:t>Inst</a:t>
            </a:r>
            <a:r>
              <a:rPr lang="en-US" sz="1000" dirty="0" smtClean="0">
                <a:solidFill>
                  <a:srgbClr val="6600FF"/>
                </a:solidFill>
                <a:latin typeface="Comic Sans MS" pitchFamily="66" charset="0"/>
              </a:rPr>
              <a:t> </a:t>
            </a:r>
            <a:r>
              <a:rPr lang="en-US" sz="1000" dirty="0" smtClean="0">
                <a:solidFill>
                  <a:srgbClr val="6600FF"/>
                </a:solidFill>
                <a:latin typeface="Comic Sans MS" pitchFamily="66" charset="0"/>
              </a:rPr>
              <a:t>1996;88:1375–82.</a:t>
            </a:r>
            <a:endParaRPr lang="tr-TR" sz="1000" dirty="0">
              <a:solidFill>
                <a:srgbClr val="6600FF"/>
              </a:solidFill>
              <a:latin typeface="Comic Sans MS" pitchFamily="66" charset="0"/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r>
              <a:rPr lang="en-US" sz="1000" dirty="0" err="1" smtClean="0">
                <a:solidFill>
                  <a:srgbClr val="6600FF"/>
                </a:solidFill>
                <a:latin typeface="Comic Sans MS" pitchFamily="66" charset="0"/>
              </a:rPr>
              <a:t>Hanchette</a:t>
            </a:r>
            <a:r>
              <a:rPr lang="en-US" sz="1000" dirty="0" smtClean="0">
                <a:solidFill>
                  <a:srgbClr val="6600FF"/>
                </a:solidFill>
                <a:latin typeface="Comic Sans MS" pitchFamily="66" charset="0"/>
              </a:rPr>
              <a:t> </a:t>
            </a:r>
            <a:r>
              <a:rPr lang="en-US" sz="1000" dirty="0" smtClean="0">
                <a:solidFill>
                  <a:srgbClr val="6600FF"/>
                </a:solidFill>
                <a:latin typeface="Comic Sans MS" pitchFamily="66" charset="0"/>
              </a:rPr>
              <a:t>CL, Schwartz GG. Geographic patterns of prostate cancer mortality. Evidence for a protective effect of ultraviolet radiation. Cancer </a:t>
            </a:r>
            <a:r>
              <a:rPr lang="en-US" sz="1000" dirty="0" smtClean="0">
                <a:solidFill>
                  <a:srgbClr val="6600FF"/>
                </a:solidFill>
                <a:latin typeface="Comic Sans MS" pitchFamily="66" charset="0"/>
              </a:rPr>
              <a:t>1992;70:2861–9.</a:t>
            </a:r>
            <a:endParaRPr lang="tr-TR" sz="1000" dirty="0">
              <a:solidFill>
                <a:srgbClr val="6600FF"/>
              </a:solidFill>
              <a:latin typeface="Comic Sans MS" pitchFamily="66" charset="0"/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r>
              <a:rPr lang="en-US" sz="1000" dirty="0" err="1" smtClean="0">
                <a:solidFill>
                  <a:srgbClr val="6600FF"/>
                </a:solidFill>
                <a:latin typeface="Comic Sans MS" pitchFamily="66" charset="0"/>
              </a:rPr>
              <a:t>Ainsleigh</a:t>
            </a:r>
            <a:r>
              <a:rPr lang="en-US" sz="1000" dirty="0" smtClean="0">
                <a:solidFill>
                  <a:srgbClr val="6600FF"/>
                </a:solidFill>
                <a:latin typeface="Comic Sans MS" pitchFamily="66" charset="0"/>
              </a:rPr>
              <a:t> </a:t>
            </a:r>
            <a:r>
              <a:rPr lang="en-US" sz="1000" dirty="0" smtClean="0">
                <a:solidFill>
                  <a:srgbClr val="6600FF"/>
                </a:solidFill>
                <a:latin typeface="Comic Sans MS" pitchFamily="66" charset="0"/>
              </a:rPr>
              <a:t>HG. Beneficial effects of sun exposure on cancer mortality. </a:t>
            </a:r>
            <a:r>
              <a:rPr lang="en-US" sz="1000" dirty="0" err="1" smtClean="0">
                <a:solidFill>
                  <a:srgbClr val="6600FF"/>
                </a:solidFill>
                <a:latin typeface="Comic Sans MS" pitchFamily="66" charset="0"/>
              </a:rPr>
              <a:t>Prev</a:t>
            </a:r>
            <a:r>
              <a:rPr lang="en-US" sz="1000" dirty="0" smtClean="0">
                <a:solidFill>
                  <a:srgbClr val="6600FF"/>
                </a:solidFill>
                <a:latin typeface="Comic Sans MS" pitchFamily="66" charset="0"/>
              </a:rPr>
              <a:t> Med </a:t>
            </a:r>
            <a:r>
              <a:rPr lang="en-US" sz="1000" dirty="0" smtClean="0">
                <a:solidFill>
                  <a:srgbClr val="6600FF"/>
                </a:solidFill>
                <a:latin typeface="Comic Sans MS" pitchFamily="66" charset="0"/>
              </a:rPr>
              <a:t>1993;22:132–40</a:t>
            </a:r>
            <a:endParaRPr lang="tr-TR" sz="1000" dirty="0" smtClean="0">
              <a:solidFill>
                <a:srgbClr val="6600FF"/>
              </a:solidFill>
              <a:latin typeface="Comic Sans MS" pitchFamily="66" charset="0"/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endParaRPr lang="tr-TR" sz="1000" dirty="0" smtClean="0">
              <a:solidFill>
                <a:srgbClr val="6600FF"/>
              </a:solidFill>
              <a:latin typeface="Comic Sans MS" pitchFamily="66" charset="0"/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r>
              <a:rPr lang="en-US" sz="1000" dirty="0" err="1" smtClean="0">
                <a:solidFill>
                  <a:srgbClr val="6600FF"/>
                </a:solidFill>
                <a:latin typeface="Comic Sans MS" pitchFamily="66" charset="0"/>
              </a:rPr>
              <a:t>Mawer</a:t>
            </a:r>
            <a:r>
              <a:rPr lang="en-US" sz="1000" dirty="0" smtClean="0">
                <a:solidFill>
                  <a:srgbClr val="6600FF"/>
                </a:solidFill>
                <a:latin typeface="Comic Sans MS" pitchFamily="66" charset="0"/>
              </a:rPr>
              <a:t> </a:t>
            </a:r>
            <a:r>
              <a:rPr lang="en-US" sz="1000" dirty="0" smtClean="0">
                <a:solidFill>
                  <a:srgbClr val="6600FF"/>
                </a:solidFill>
                <a:latin typeface="Comic Sans MS" pitchFamily="66" charset="0"/>
              </a:rPr>
              <a:t>EB, Hayes ME, </a:t>
            </a:r>
            <a:r>
              <a:rPr lang="en-US" sz="1000" dirty="0" err="1" smtClean="0">
                <a:solidFill>
                  <a:srgbClr val="6600FF"/>
                </a:solidFill>
                <a:latin typeface="Comic Sans MS" pitchFamily="66" charset="0"/>
              </a:rPr>
              <a:t>Heys</a:t>
            </a:r>
            <a:r>
              <a:rPr lang="en-US" sz="1000" dirty="0" smtClean="0">
                <a:solidFill>
                  <a:srgbClr val="6600FF"/>
                </a:solidFill>
                <a:latin typeface="Comic Sans MS" pitchFamily="66" charset="0"/>
              </a:rPr>
              <a:t> SE, et al. Constitutive synthesis of 1, 25-dihydroxyvitamin D3</a:t>
            </a:r>
            <a:r>
              <a:rPr lang="tr-TR" sz="1000" dirty="0" smtClean="0">
                <a:solidFill>
                  <a:srgbClr val="6600FF"/>
                </a:solidFill>
                <a:latin typeface="Comic Sans MS" pitchFamily="66" charset="0"/>
              </a:rPr>
              <a:t> </a:t>
            </a:r>
            <a:r>
              <a:rPr lang="en-US" sz="1000" dirty="0" smtClean="0">
                <a:solidFill>
                  <a:srgbClr val="6600FF"/>
                </a:solidFill>
                <a:latin typeface="Comic Sans MS" pitchFamily="66" charset="0"/>
              </a:rPr>
              <a:t>by a human small cell lung cell line. J </a:t>
            </a:r>
            <a:r>
              <a:rPr lang="en-US" sz="1000" dirty="0" err="1" smtClean="0">
                <a:solidFill>
                  <a:srgbClr val="6600FF"/>
                </a:solidFill>
                <a:latin typeface="Comic Sans MS" pitchFamily="66" charset="0"/>
              </a:rPr>
              <a:t>Clin</a:t>
            </a:r>
            <a:r>
              <a:rPr lang="en-US" sz="1000" dirty="0" smtClean="0">
                <a:solidFill>
                  <a:srgbClr val="6600FF"/>
                </a:solidFill>
                <a:latin typeface="Comic Sans MS" pitchFamily="66" charset="0"/>
              </a:rPr>
              <a:t> </a:t>
            </a:r>
            <a:r>
              <a:rPr lang="en-US" sz="1000" dirty="0" err="1" smtClean="0">
                <a:solidFill>
                  <a:srgbClr val="6600FF"/>
                </a:solidFill>
                <a:latin typeface="Comic Sans MS" pitchFamily="66" charset="0"/>
              </a:rPr>
              <a:t>Endocrinol</a:t>
            </a:r>
            <a:r>
              <a:rPr lang="en-US" sz="1000" dirty="0" smtClean="0">
                <a:solidFill>
                  <a:srgbClr val="6600FF"/>
                </a:solidFill>
                <a:latin typeface="Comic Sans MS" pitchFamily="66" charset="0"/>
              </a:rPr>
              <a:t> </a:t>
            </a:r>
            <a:r>
              <a:rPr lang="en-US" sz="1000" dirty="0" err="1" smtClean="0">
                <a:solidFill>
                  <a:srgbClr val="6600FF"/>
                </a:solidFill>
                <a:latin typeface="Comic Sans MS" pitchFamily="66" charset="0"/>
              </a:rPr>
              <a:t>Metab</a:t>
            </a:r>
            <a:r>
              <a:rPr lang="en-US" sz="1000" dirty="0" smtClean="0">
                <a:solidFill>
                  <a:srgbClr val="6600FF"/>
                </a:solidFill>
                <a:latin typeface="Comic Sans MS" pitchFamily="66" charset="0"/>
              </a:rPr>
              <a:t> </a:t>
            </a:r>
            <a:r>
              <a:rPr lang="en-US" sz="1000" dirty="0" smtClean="0">
                <a:solidFill>
                  <a:srgbClr val="6600FF"/>
                </a:solidFill>
                <a:latin typeface="Comic Sans MS" pitchFamily="66" charset="0"/>
              </a:rPr>
              <a:t>1994;79:554-60.</a:t>
            </a:r>
            <a:endParaRPr lang="tr-TR" sz="1000" dirty="0">
              <a:solidFill>
                <a:srgbClr val="6600FF"/>
              </a:solidFill>
              <a:latin typeface="Comic Sans MS" pitchFamily="66" charset="0"/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r>
              <a:rPr lang="en-US" sz="1000" dirty="0" smtClean="0">
                <a:solidFill>
                  <a:srgbClr val="6600FF"/>
                </a:solidFill>
                <a:latin typeface="Comic Sans MS" pitchFamily="66" charset="0"/>
              </a:rPr>
              <a:t>Garland </a:t>
            </a:r>
            <a:r>
              <a:rPr lang="en-US" sz="1000" dirty="0" smtClean="0">
                <a:solidFill>
                  <a:srgbClr val="6600FF"/>
                </a:solidFill>
                <a:latin typeface="Comic Sans MS" pitchFamily="66" charset="0"/>
              </a:rPr>
              <a:t>CF, Comstock GW, Garland FC, </a:t>
            </a:r>
            <a:r>
              <a:rPr lang="en-US" sz="1000" dirty="0" err="1" smtClean="0">
                <a:solidFill>
                  <a:srgbClr val="6600FF"/>
                </a:solidFill>
                <a:latin typeface="Comic Sans MS" pitchFamily="66" charset="0"/>
              </a:rPr>
              <a:t>Helsing</a:t>
            </a:r>
            <a:r>
              <a:rPr lang="en-US" sz="1000" dirty="0" smtClean="0">
                <a:solidFill>
                  <a:srgbClr val="6600FF"/>
                </a:solidFill>
                <a:latin typeface="Comic Sans MS" pitchFamily="66" charset="0"/>
              </a:rPr>
              <a:t> KJ, Shaw EK, Gorham </a:t>
            </a:r>
            <a:r>
              <a:rPr lang="en-US" sz="1000" dirty="0" err="1" smtClean="0">
                <a:solidFill>
                  <a:srgbClr val="6600FF"/>
                </a:solidFill>
                <a:latin typeface="Comic Sans MS" pitchFamily="66" charset="0"/>
              </a:rPr>
              <a:t>ED.Serum</a:t>
            </a:r>
            <a:r>
              <a:rPr lang="en-US" sz="1000" dirty="0" smtClean="0">
                <a:solidFill>
                  <a:srgbClr val="6600FF"/>
                </a:solidFill>
                <a:latin typeface="Comic Sans MS" pitchFamily="66" charset="0"/>
              </a:rPr>
              <a:t> 25-hydroxyvitamin D and colon cancer: eight-year prospective study. Lancet. 1989 Nov 18;2(8673):</a:t>
            </a:r>
            <a:r>
              <a:rPr lang="en-US" sz="1000" dirty="0" smtClean="0">
                <a:solidFill>
                  <a:srgbClr val="6600FF"/>
                </a:solidFill>
                <a:latin typeface="Comic Sans MS" pitchFamily="66" charset="0"/>
              </a:rPr>
              <a:t>1176-8.</a:t>
            </a:r>
            <a:endParaRPr lang="tr-TR" sz="1000" dirty="0">
              <a:solidFill>
                <a:srgbClr val="6600FF"/>
              </a:solidFill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r>
              <a:rPr lang="en-US" sz="1000" dirty="0" err="1" smtClean="0">
                <a:solidFill>
                  <a:srgbClr val="6600FF"/>
                </a:solidFill>
                <a:latin typeface="Comic Sans MS" pitchFamily="66" charset="0"/>
              </a:rPr>
              <a:t>Majewski</a:t>
            </a:r>
            <a:r>
              <a:rPr lang="en-US" sz="1000" dirty="0" smtClean="0">
                <a:solidFill>
                  <a:srgbClr val="6600FF"/>
                </a:solidFill>
                <a:latin typeface="Comic Sans MS" pitchFamily="66" charset="0"/>
              </a:rPr>
              <a:t> </a:t>
            </a:r>
            <a:r>
              <a:rPr lang="en-US" sz="1000" dirty="0" smtClean="0">
                <a:solidFill>
                  <a:srgbClr val="6600FF"/>
                </a:solidFill>
                <a:latin typeface="Comic Sans MS" pitchFamily="66" charset="0"/>
              </a:rPr>
              <a:t>S, </a:t>
            </a:r>
            <a:r>
              <a:rPr lang="en-US" sz="1000" dirty="0" err="1" smtClean="0">
                <a:solidFill>
                  <a:srgbClr val="6600FF"/>
                </a:solidFill>
                <a:latin typeface="Comic Sans MS" pitchFamily="66" charset="0"/>
              </a:rPr>
              <a:t>Kutner</a:t>
            </a:r>
            <a:r>
              <a:rPr lang="en-US" sz="1000" dirty="0" smtClean="0">
                <a:solidFill>
                  <a:srgbClr val="6600FF"/>
                </a:solidFill>
                <a:latin typeface="Comic Sans MS" pitchFamily="66" charset="0"/>
              </a:rPr>
              <a:t> A, </a:t>
            </a:r>
            <a:r>
              <a:rPr lang="en-US" sz="1000" dirty="0" err="1" smtClean="0">
                <a:solidFill>
                  <a:srgbClr val="6600FF"/>
                </a:solidFill>
                <a:latin typeface="Comic Sans MS" pitchFamily="66" charset="0"/>
              </a:rPr>
              <a:t>Jablonska</a:t>
            </a:r>
            <a:r>
              <a:rPr lang="en-US" sz="1000" dirty="0" smtClean="0">
                <a:solidFill>
                  <a:srgbClr val="6600FF"/>
                </a:solidFill>
                <a:latin typeface="Comic Sans MS" pitchFamily="66" charset="0"/>
              </a:rPr>
              <a:t> S. Vitamin D analogs in cutaneous </a:t>
            </a:r>
            <a:r>
              <a:rPr lang="en-US" sz="1000" dirty="0" err="1" smtClean="0">
                <a:solidFill>
                  <a:srgbClr val="6600FF"/>
                </a:solidFill>
                <a:latin typeface="Comic Sans MS" pitchFamily="66" charset="0"/>
              </a:rPr>
              <a:t>malignancies.Curr</a:t>
            </a:r>
            <a:r>
              <a:rPr lang="en-US" sz="1000" dirty="0" smtClean="0">
                <a:solidFill>
                  <a:srgbClr val="6600FF"/>
                </a:solidFill>
                <a:latin typeface="Comic Sans MS" pitchFamily="66" charset="0"/>
              </a:rPr>
              <a:t> Pharm Des. 2000 May;6(7):</a:t>
            </a:r>
            <a:r>
              <a:rPr lang="en-US" sz="1000" dirty="0" smtClean="0">
                <a:solidFill>
                  <a:srgbClr val="6600FF"/>
                </a:solidFill>
                <a:latin typeface="Comic Sans MS" pitchFamily="66" charset="0"/>
              </a:rPr>
              <a:t>829-38.</a:t>
            </a:r>
            <a:endParaRPr lang="tr-TR" sz="1000" dirty="0">
              <a:solidFill>
                <a:srgbClr val="6600FF"/>
              </a:solidFill>
              <a:latin typeface="Comic Sans MS" pitchFamily="66" charset="0"/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endParaRPr lang="tr-TR" sz="1000" dirty="0" smtClean="0">
              <a:solidFill>
                <a:srgbClr val="6600FF"/>
              </a:solidFill>
              <a:latin typeface="Comic Sans MS" pitchFamily="66" charset="0"/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r>
              <a:rPr lang="en-US" sz="1000" dirty="0" smtClean="0">
                <a:solidFill>
                  <a:srgbClr val="6600FF"/>
                </a:solidFill>
                <a:latin typeface="Comic Sans MS" pitchFamily="66" charset="0"/>
              </a:rPr>
              <a:t>Braun </a:t>
            </a:r>
            <a:r>
              <a:rPr lang="en-US" sz="1000" dirty="0" smtClean="0">
                <a:solidFill>
                  <a:srgbClr val="6600FF"/>
                </a:solidFill>
                <a:latin typeface="Comic Sans MS" pitchFamily="66" charset="0"/>
              </a:rPr>
              <a:t>MM, Tucker MA. A role for photoproducts of vitamin D in the etiology of cutaneous melanoma? Med Hypotheses. 1997 Apr;48(4):</a:t>
            </a:r>
            <a:r>
              <a:rPr lang="en-US" sz="1000" dirty="0" smtClean="0">
                <a:solidFill>
                  <a:srgbClr val="6600FF"/>
                </a:solidFill>
                <a:latin typeface="Comic Sans MS" pitchFamily="66" charset="0"/>
              </a:rPr>
              <a:t>351-4.</a:t>
            </a:r>
            <a:endParaRPr lang="tr-TR" sz="1000" dirty="0">
              <a:solidFill>
                <a:srgbClr val="6600FF"/>
              </a:solidFill>
              <a:latin typeface="Comic Sans MS" pitchFamily="66" charset="0"/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r>
              <a:rPr lang="en-US" sz="1000" dirty="0" err="1" smtClean="0">
                <a:solidFill>
                  <a:srgbClr val="6600FF"/>
                </a:solidFill>
                <a:latin typeface="Comic Sans MS" pitchFamily="66" charset="0"/>
              </a:rPr>
              <a:t>Tangpricha</a:t>
            </a:r>
            <a:r>
              <a:rPr lang="en-US" sz="1000" dirty="0" smtClean="0">
                <a:solidFill>
                  <a:srgbClr val="6600FF"/>
                </a:solidFill>
                <a:latin typeface="Comic Sans MS" pitchFamily="66" charset="0"/>
              </a:rPr>
              <a:t> </a:t>
            </a:r>
            <a:r>
              <a:rPr lang="en-US" sz="1000" dirty="0" smtClean="0">
                <a:solidFill>
                  <a:srgbClr val="6600FF"/>
                </a:solidFill>
                <a:latin typeface="Comic Sans MS" pitchFamily="66" charset="0"/>
              </a:rPr>
              <a:t>V, Flanagan JN, </a:t>
            </a:r>
            <a:r>
              <a:rPr lang="en-US" sz="1000" dirty="0" err="1" smtClean="0">
                <a:solidFill>
                  <a:srgbClr val="6600FF"/>
                </a:solidFill>
                <a:latin typeface="Comic Sans MS" pitchFamily="66" charset="0"/>
              </a:rPr>
              <a:t>Whitlatch</a:t>
            </a:r>
            <a:r>
              <a:rPr lang="en-US" sz="1000" dirty="0" smtClean="0">
                <a:solidFill>
                  <a:srgbClr val="6600FF"/>
                </a:solidFill>
                <a:latin typeface="Comic Sans MS" pitchFamily="66" charset="0"/>
              </a:rPr>
              <a:t> LW, et al. 25-hydroxyvitamin D-1-hydroxylase in normal and malignant colon tissue. Lancet </a:t>
            </a:r>
            <a:r>
              <a:rPr lang="en-US" sz="1000" dirty="0" smtClean="0">
                <a:solidFill>
                  <a:srgbClr val="6600FF"/>
                </a:solidFill>
                <a:latin typeface="Comic Sans MS" pitchFamily="66" charset="0"/>
              </a:rPr>
              <a:t>2001;357:1673-4.</a:t>
            </a:r>
            <a:endParaRPr lang="tr-TR" sz="1000" dirty="0">
              <a:solidFill>
                <a:srgbClr val="6600FF"/>
              </a:solidFill>
              <a:latin typeface="Comic Sans MS" pitchFamily="66" charset="0"/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None/>
            </a:pPr>
            <a:r>
              <a:rPr lang="en-US" sz="1000" dirty="0" smtClean="0">
                <a:solidFill>
                  <a:srgbClr val="6600FF"/>
                </a:solidFill>
                <a:latin typeface="Comic Sans MS" pitchFamily="66" charset="0"/>
              </a:rPr>
              <a:t>Cross </a:t>
            </a:r>
            <a:r>
              <a:rPr lang="en-US" sz="1000" dirty="0" smtClean="0">
                <a:solidFill>
                  <a:srgbClr val="6600FF"/>
                </a:solidFill>
                <a:latin typeface="Comic Sans MS" pitchFamily="66" charset="0"/>
              </a:rPr>
              <a:t>HS, </a:t>
            </a:r>
            <a:r>
              <a:rPr lang="en-US" sz="1000" dirty="0" err="1" smtClean="0">
                <a:solidFill>
                  <a:srgbClr val="6600FF"/>
                </a:solidFill>
                <a:latin typeface="Comic Sans MS" pitchFamily="66" charset="0"/>
              </a:rPr>
              <a:t>Bareis</a:t>
            </a:r>
            <a:r>
              <a:rPr lang="en-US" sz="1000" dirty="0" smtClean="0">
                <a:solidFill>
                  <a:srgbClr val="6600FF"/>
                </a:solidFill>
                <a:latin typeface="Comic Sans MS" pitchFamily="66" charset="0"/>
              </a:rPr>
              <a:t> P, Hofer H, </a:t>
            </a:r>
            <a:r>
              <a:rPr lang="en-US" sz="1000" dirty="0" err="1" smtClean="0">
                <a:solidFill>
                  <a:srgbClr val="6600FF"/>
                </a:solidFill>
                <a:latin typeface="Comic Sans MS" pitchFamily="66" charset="0"/>
              </a:rPr>
              <a:t>Bischof</a:t>
            </a:r>
            <a:r>
              <a:rPr lang="en-US" sz="1000" dirty="0" smtClean="0">
                <a:solidFill>
                  <a:srgbClr val="6600FF"/>
                </a:solidFill>
                <a:latin typeface="Comic Sans MS" pitchFamily="66" charset="0"/>
              </a:rPr>
              <a:t> MG, </a:t>
            </a:r>
            <a:r>
              <a:rPr lang="en-US" sz="1000" dirty="0" err="1" smtClean="0">
                <a:solidFill>
                  <a:srgbClr val="6600FF"/>
                </a:solidFill>
                <a:latin typeface="Comic Sans MS" pitchFamily="66" charset="0"/>
              </a:rPr>
              <a:t>Bajna</a:t>
            </a:r>
            <a:r>
              <a:rPr lang="en-US" sz="1000" dirty="0" smtClean="0">
                <a:solidFill>
                  <a:srgbClr val="6600FF"/>
                </a:solidFill>
                <a:latin typeface="Comic Sans MS" pitchFamily="66" charset="0"/>
              </a:rPr>
              <a:t> E, </a:t>
            </a:r>
            <a:r>
              <a:rPr lang="en-US" sz="1000" dirty="0" err="1" smtClean="0">
                <a:solidFill>
                  <a:srgbClr val="6600FF"/>
                </a:solidFill>
                <a:latin typeface="Comic Sans MS" pitchFamily="66" charset="0"/>
              </a:rPr>
              <a:t>Kriwanek</a:t>
            </a:r>
            <a:r>
              <a:rPr lang="en-US" sz="1000" dirty="0" smtClean="0">
                <a:solidFill>
                  <a:srgbClr val="6600FF"/>
                </a:solidFill>
                <a:latin typeface="Comic Sans MS" pitchFamily="66" charset="0"/>
              </a:rPr>
              <a:t> S. 25-Hydroxyvitamin D3-1-hydroxylase and vitamin D receptor gene expression in human colonic mucosa is elevated during early </a:t>
            </a:r>
            <a:r>
              <a:rPr lang="en-US" sz="1000" dirty="0" err="1" smtClean="0">
                <a:solidFill>
                  <a:srgbClr val="6600FF"/>
                </a:solidFill>
                <a:latin typeface="Comic Sans MS" pitchFamily="66" charset="0"/>
              </a:rPr>
              <a:t>cancerogenesis</a:t>
            </a:r>
            <a:r>
              <a:rPr lang="en-US" sz="1000" dirty="0" smtClean="0">
                <a:solidFill>
                  <a:srgbClr val="6600FF"/>
                </a:solidFill>
                <a:latin typeface="Comic Sans MS" pitchFamily="66" charset="0"/>
              </a:rPr>
              <a:t>. Steroids 2001;66:287-92. </a:t>
            </a:r>
            <a:br>
              <a:rPr lang="en-US" sz="1000" dirty="0" smtClean="0">
                <a:solidFill>
                  <a:srgbClr val="6600FF"/>
                </a:solidFill>
                <a:latin typeface="Comic Sans MS" pitchFamily="66" charset="0"/>
              </a:rPr>
            </a:br>
            <a:endParaRPr lang="en-US" sz="1000" dirty="0" smtClean="0">
              <a:solidFill>
                <a:srgbClr val="6600FF"/>
              </a:solidFill>
              <a:latin typeface="Comic Sans MS" pitchFamily="66" charset="0"/>
            </a:endParaRP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468313" y="1484313"/>
            <a:ext cx="820737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r-TR" sz="2000" dirty="0"/>
              <a:t>Serum 25(OH)D vitamini düzeyleri düşük olan kişilerde ya da </a:t>
            </a:r>
            <a:r>
              <a:rPr lang="tr-TR" sz="2000" dirty="0">
                <a:solidFill>
                  <a:srgbClr val="FF0000"/>
                </a:solidFill>
              </a:rPr>
              <a:t>güneş ışığından fakir</a:t>
            </a:r>
            <a:r>
              <a:rPr lang="tr-TR" sz="2000" dirty="0"/>
              <a:t> coğrafik bölgelerde daha çok kanser görülmektedir. </a:t>
            </a:r>
          </a:p>
          <a:p>
            <a:pPr algn="l">
              <a:spcBef>
                <a:spcPct val="50000"/>
              </a:spcBef>
            </a:pPr>
            <a:r>
              <a:rPr lang="tr-TR" sz="2000" dirty="0">
                <a:solidFill>
                  <a:srgbClr val="FF0000"/>
                </a:solidFill>
              </a:rPr>
              <a:t>D vitamini </a:t>
            </a:r>
            <a:r>
              <a:rPr lang="tr-TR" sz="2000" dirty="0" smtClean="0">
                <a:solidFill>
                  <a:srgbClr val="FF0000"/>
                </a:solidFill>
              </a:rPr>
              <a:t>reseptörü(VDR</a:t>
            </a:r>
            <a:r>
              <a:rPr lang="tr-TR" sz="2000" dirty="0">
                <a:solidFill>
                  <a:srgbClr val="FF0000"/>
                </a:solidFill>
              </a:rPr>
              <a:t>) </a:t>
            </a:r>
            <a:r>
              <a:rPr lang="tr-TR" sz="2000" dirty="0" err="1">
                <a:solidFill>
                  <a:srgbClr val="FF0000"/>
                </a:solidFill>
              </a:rPr>
              <a:t>polimorfizmi</a:t>
            </a:r>
            <a:r>
              <a:rPr lang="tr-TR" sz="2000" dirty="0"/>
              <a:t> </a:t>
            </a:r>
            <a:r>
              <a:rPr lang="tr-TR" sz="2000" dirty="0" smtClean="0"/>
              <a:t>(kalite bozukluğu) olanlar </a:t>
            </a:r>
            <a:r>
              <a:rPr lang="tr-TR" sz="2000" dirty="0"/>
              <a:t>D vitamini eksikliğinden daha fazla etkilenmektedirler.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BreastCancerStat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66988" y="1341438"/>
            <a:ext cx="3949228" cy="4547059"/>
          </a:xfrm>
          <a:noFill/>
        </p:spPr>
      </p:pic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250825" y="404813"/>
            <a:ext cx="8713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3600" dirty="0">
                <a:solidFill>
                  <a:srgbClr val="0000FF"/>
                </a:solidFill>
                <a:latin typeface="Comic Sans MS" pitchFamily="66" charset="0"/>
              </a:rPr>
              <a:t>ABD’de kanser sıklığının coğrafi dağılımı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683568" y="5903893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Comic Sans MS" pitchFamily="66" charset="0"/>
              </a:rPr>
              <a:t>Az güneş alan eyaletler daha fazla kanser görülmektedir.</a:t>
            </a:r>
            <a:endParaRPr lang="tr-TR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8488" cy="33416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800" dirty="0" err="1" smtClean="0">
                <a:solidFill>
                  <a:srgbClr val="FF0000"/>
                </a:solidFill>
                <a:latin typeface="Comic Sans MS" pitchFamily="66" charset="0"/>
              </a:rPr>
              <a:t>Antiproliferatif</a:t>
            </a:r>
            <a:r>
              <a:rPr lang="tr-TR" sz="2800" dirty="0" err="1" smtClean="0">
                <a:latin typeface="Comic Sans MS" pitchFamily="66" charset="0"/>
              </a:rPr>
              <a:t>tir</a:t>
            </a:r>
            <a:r>
              <a:rPr lang="tr-TR" sz="2800" dirty="0" smtClean="0">
                <a:latin typeface="Comic Sans MS" pitchFamily="66" charset="0"/>
              </a:rPr>
              <a:t> (aşırı üremeyi azaltır). </a:t>
            </a:r>
            <a:endParaRPr lang="tr-TR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800" dirty="0" smtClean="0">
                <a:latin typeface="Comic Sans MS" pitchFamily="66" charset="0"/>
              </a:rPr>
              <a:t>Hücresel </a:t>
            </a:r>
            <a:r>
              <a:rPr lang="tr-TR" sz="2800" dirty="0" err="1" smtClean="0">
                <a:solidFill>
                  <a:srgbClr val="FF0000"/>
                </a:solidFill>
                <a:latin typeface="Comic Sans MS" pitchFamily="66" charset="0"/>
              </a:rPr>
              <a:t>matürasyon</a:t>
            </a:r>
            <a:r>
              <a:rPr lang="tr-TR" sz="2800" dirty="0" err="1" smtClean="0">
                <a:latin typeface="Comic Sans MS" pitchFamily="66" charset="0"/>
              </a:rPr>
              <a:t>u</a:t>
            </a:r>
            <a:r>
              <a:rPr lang="tr-TR" sz="2800" dirty="0" smtClean="0">
                <a:latin typeface="Comic Sans MS" pitchFamily="66" charset="0"/>
              </a:rPr>
              <a:t> (olgunlaşmayı) sağlar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800" dirty="0" err="1" smtClean="0">
                <a:solidFill>
                  <a:srgbClr val="FF0000"/>
                </a:solidFill>
                <a:latin typeface="Comic Sans MS" pitchFamily="66" charset="0"/>
              </a:rPr>
              <a:t>Apopitozis</a:t>
            </a:r>
            <a:r>
              <a:rPr lang="tr-TR" sz="2800" dirty="0" smtClean="0">
                <a:latin typeface="Comic Sans MS" pitchFamily="66" charset="0"/>
              </a:rPr>
              <a:t>  (programlanmış hücre ölümü) gecikmesini önler.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800" dirty="0" err="1" smtClean="0">
                <a:solidFill>
                  <a:srgbClr val="FF0000"/>
                </a:solidFill>
                <a:latin typeface="Comic Sans MS" pitchFamily="66" charset="0"/>
              </a:rPr>
              <a:t>Antienfamatuar</a:t>
            </a:r>
            <a:r>
              <a:rPr lang="tr-TR" sz="2800" dirty="0" err="1" smtClean="0">
                <a:latin typeface="Comic Sans MS" pitchFamily="66" charset="0"/>
              </a:rPr>
              <a:t>dır</a:t>
            </a:r>
            <a:r>
              <a:rPr lang="tr-TR" sz="2800" dirty="0" smtClean="0">
                <a:latin typeface="Comic Sans MS" pitchFamily="66" charset="0"/>
              </a:rPr>
              <a:t> (iltihap önleyici).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sz="2800" dirty="0" smtClean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 sz="4000" smtClean="0">
                <a:solidFill>
                  <a:srgbClr val="0000FF"/>
                </a:solidFill>
                <a:latin typeface="Comic Sans MS" pitchFamily="66" charset="0"/>
              </a:rPr>
              <a:t>D vitamininin antikanser etkileri</a:t>
            </a: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684213" y="5229225"/>
            <a:ext cx="820896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000">
                <a:solidFill>
                  <a:srgbClr val="0000FF"/>
                </a:solidFill>
              </a:rPr>
              <a:t>Feldman D, Skowronski RJ</a:t>
            </a:r>
            <a:r>
              <a:rPr lang="tr-TR" sz="1000">
                <a:solidFill>
                  <a:srgbClr val="0000FF"/>
                </a:solidFill>
              </a:rPr>
              <a:t>, </a:t>
            </a:r>
            <a:r>
              <a:rPr lang="en-US" sz="1000">
                <a:solidFill>
                  <a:srgbClr val="0000FF"/>
                </a:solidFill>
              </a:rPr>
              <a:t>Peehl DM</a:t>
            </a:r>
            <a:r>
              <a:rPr lang="tr-TR" sz="1000">
                <a:solidFill>
                  <a:srgbClr val="0000FF"/>
                </a:solidFill>
              </a:rPr>
              <a:t>.</a:t>
            </a:r>
            <a:r>
              <a:rPr lang="en-US" sz="1000">
                <a:solidFill>
                  <a:srgbClr val="0000FF"/>
                </a:solidFill>
              </a:rPr>
              <a:t>Vitamin D and</a:t>
            </a:r>
            <a:r>
              <a:rPr lang="tr-TR" sz="1000">
                <a:solidFill>
                  <a:srgbClr val="0000FF"/>
                </a:solidFill>
              </a:rPr>
              <a:t> </a:t>
            </a:r>
            <a:r>
              <a:rPr lang="en-US" sz="1000">
                <a:solidFill>
                  <a:srgbClr val="0000FF"/>
                </a:solidFill>
              </a:rPr>
              <a:t>prostate cancer. Advances in Experimental and Medical</a:t>
            </a:r>
            <a:r>
              <a:rPr lang="tr-TR" sz="1000">
                <a:solidFill>
                  <a:srgbClr val="0000FF"/>
                </a:solidFill>
              </a:rPr>
              <a:t> </a:t>
            </a:r>
            <a:r>
              <a:rPr lang="en-US" sz="1000">
                <a:solidFill>
                  <a:srgbClr val="0000FF"/>
                </a:solidFill>
              </a:rPr>
              <a:t>Biology 1995</a:t>
            </a:r>
            <a:r>
              <a:rPr lang="tr-TR" sz="1000">
                <a:solidFill>
                  <a:srgbClr val="0000FF"/>
                </a:solidFill>
              </a:rPr>
              <a:t>;</a:t>
            </a:r>
            <a:r>
              <a:rPr lang="ta-IN" sz="1000">
                <a:solidFill>
                  <a:srgbClr val="0000FF"/>
                </a:solidFill>
              </a:rPr>
              <a:t>375</a:t>
            </a:r>
            <a:r>
              <a:rPr lang="tr-TR" sz="1000">
                <a:solidFill>
                  <a:srgbClr val="0000FF"/>
                </a:solidFill>
              </a:rPr>
              <a:t>:</a:t>
            </a:r>
            <a:r>
              <a:rPr lang="en-US" sz="1000">
                <a:solidFill>
                  <a:srgbClr val="0000FF"/>
                </a:solidFill>
              </a:rPr>
              <a:t>53–63.</a:t>
            </a:r>
            <a:endParaRPr lang="tr-TR" sz="1000">
              <a:solidFill>
                <a:srgbClr val="0000FF"/>
              </a:solidFill>
            </a:endParaRPr>
          </a:p>
          <a:p>
            <a:pPr algn="l"/>
            <a:r>
              <a:rPr lang="en-US" sz="1000">
                <a:solidFill>
                  <a:srgbClr val="0000FF"/>
                </a:solidFill>
              </a:rPr>
              <a:t>Guyton KZ, Kensler TW</a:t>
            </a:r>
            <a:r>
              <a:rPr lang="tr-TR" sz="1000">
                <a:solidFill>
                  <a:srgbClr val="0000FF"/>
                </a:solidFill>
              </a:rPr>
              <a:t>, </a:t>
            </a:r>
            <a:r>
              <a:rPr lang="en-US" sz="1000">
                <a:solidFill>
                  <a:srgbClr val="0000FF"/>
                </a:solidFill>
              </a:rPr>
              <a:t>Posner GH</a:t>
            </a:r>
            <a:r>
              <a:rPr lang="tr-TR" sz="1000">
                <a:solidFill>
                  <a:srgbClr val="0000FF"/>
                </a:solidFill>
              </a:rPr>
              <a:t>. </a:t>
            </a:r>
            <a:r>
              <a:rPr lang="en-US" sz="1000">
                <a:solidFill>
                  <a:srgbClr val="0000FF"/>
                </a:solidFill>
              </a:rPr>
              <a:t>Cancer chemoprevention</a:t>
            </a:r>
            <a:r>
              <a:rPr lang="tr-TR" sz="1000">
                <a:solidFill>
                  <a:srgbClr val="0000FF"/>
                </a:solidFill>
              </a:rPr>
              <a:t> </a:t>
            </a:r>
            <a:r>
              <a:rPr lang="en-US" sz="1000">
                <a:solidFill>
                  <a:srgbClr val="0000FF"/>
                </a:solidFill>
              </a:rPr>
              <a:t>using natural vitamin D and synthetic analogs. Annual</a:t>
            </a:r>
            <a:r>
              <a:rPr lang="tr-TR" sz="1000">
                <a:solidFill>
                  <a:srgbClr val="0000FF"/>
                </a:solidFill>
              </a:rPr>
              <a:t> </a:t>
            </a:r>
            <a:r>
              <a:rPr lang="en-US" sz="1000">
                <a:solidFill>
                  <a:srgbClr val="0000FF"/>
                </a:solidFill>
              </a:rPr>
              <a:t>Review of Pharmacology and Toxicology 2001</a:t>
            </a:r>
            <a:r>
              <a:rPr lang="tr-TR" sz="1000">
                <a:solidFill>
                  <a:srgbClr val="0000FF"/>
                </a:solidFill>
              </a:rPr>
              <a:t>;</a:t>
            </a:r>
            <a:r>
              <a:rPr lang="ta-IN" sz="1000">
                <a:solidFill>
                  <a:srgbClr val="0000FF"/>
                </a:solidFill>
              </a:rPr>
              <a:t>41</a:t>
            </a:r>
            <a:r>
              <a:rPr lang="tr-TR" sz="1000">
                <a:solidFill>
                  <a:srgbClr val="0000FF"/>
                </a:solidFill>
              </a:rPr>
              <a:t>:</a:t>
            </a:r>
            <a:r>
              <a:rPr lang="en-US" sz="1000">
                <a:solidFill>
                  <a:srgbClr val="0000FF"/>
                </a:solidFill>
              </a:rPr>
              <a:t>421–42.</a:t>
            </a:r>
            <a:endParaRPr lang="tr-TR" sz="1000">
              <a:solidFill>
                <a:srgbClr val="0000FF"/>
              </a:solidFill>
            </a:endParaRPr>
          </a:p>
          <a:p>
            <a:pPr algn="l"/>
            <a:r>
              <a:rPr lang="en-US" sz="1000">
                <a:solidFill>
                  <a:srgbClr val="0000FF"/>
                </a:solidFill>
              </a:rPr>
              <a:t>Holick MF. Vitamin D. The underappreciated D-lightful hormone that is important for skeletal and cellular health. Curr Opin Endocrinol Diabetes 2002;9:87-98</a:t>
            </a:r>
            <a:endParaRPr lang="tr-TR" sz="10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3333FF"/>
                </a:solidFill>
                <a:latin typeface="Comic Sans MS" pitchFamily="66" charset="0"/>
              </a:rPr>
              <a:t>D 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vitamini eksikliği ile meme 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kanseri </a:t>
            </a:r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arasındaki ilişkiyi gösteren araştırmalar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564904"/>
            <a:ext cx="8219256" cy="3561259"/>
          </a:xfrm>
        </p:spPr>
        <p:txBody>
          <a:bodyPr>
            <a:normAutofit fontScale="47500" lnSpcReduction="20000"/>
          </a:bodyPr>
          <a:lstStyle/>
          <a:p>
            <a:r>
              <a:rPr lang="tr-TR" dirty="0" err="1">
                <a:latin typeface="Comic Sans MS" pitchFamily="66" charset="0"/>
                <a:cs typeface="Arial" pitchFamily="34" charset="0"/>
              </a:rPr>
              <a:t>Krishnan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AV,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Feldman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D.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Mechanisms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of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the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anti-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cancer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and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anti-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inflammatory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actions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of vitamin D.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Annu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Rev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Pharmacol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Toxicol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. </a:t>
            </a:r>
            <a:r>
              <a:rPr lang="tr-TR" dirty="0" smtClean="0">
                <a:latin typeface="Comic Sans MS" pitchFamily="66" charset="0"/>
                <a:cs typeface="Arial" pitchFamily="34" charset="0"/>
              </a:rPr>
              <a:t>2011;51:311-36</a:t>
            </a:r>
            <a:endParaRPr lang="tr-TR" dirty="0">
              <a:latin typeface="Comic Sans MS" pitchFamily="66" charset="0"/>
              <a:cs typeface="Arial" pitchFamily="34" charset="0"/>
            </a:endParaRPr>
          </a:p>
          <a:p>
            <a:r>
              <a:rPr lang="tr-TR" dirty="0" err="1" smtClean="0">
                <a:latin typeface="Comic Sans MS" pitchFamily="66" charset="0"/>
                <a:cs typeface="Arial" pitchFamily="34" charset="0"/>
              </a:rPr>
              <a:t>Bortman</a:t>
            </a:r>
            <a:r>
              <a:rPr lang="tr-T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P,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Folgueira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MA,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Katayama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ML,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Snitcovsky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IM,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Brentani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MM.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Antiproliferative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effects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of 1,25-dihydroxyvitamin D3 on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breast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cells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: a mini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review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.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Braz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J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Med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Biol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Res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. </a:t>
            </a:r>
            <a:r>
              <a:rPr lang="tr-TR" dirty="0" smtClean="0">
                <a:latin typeface="Comic Sans MS" pitchFamily="66" charset="0"/>
                <a:cs typeface="Arial" pitchFamily="34" charset="0"/>
              </a:rPr>
              <a:t>2002;35(1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):1-9.</a:t>
            </a:r>
          </a:p>
          <a:p>
            <a:r>
              <a:rPr lang="tr-TR" dirty="0" err="1" smtClean="0">
                <a:latin typeface="Comic Sans MS" pitchFamily="66" charset="0"/>
                <a:cs typeface="Arial" pitchFamily="34" charset="0"/>
              </a:rPr>
              <a:t>Crew</a:t>
            </a:r>
            <a:r>
              <a:rPr lang="tr-T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KD,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Gammon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MD,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Steck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SE, et al.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Association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between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plasma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25-hydroxyvitamin D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and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breast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cancer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risk.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Cancer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Prev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Res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(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Phila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). </a:t>
            </a:r>
            <a:r>
              <a:rPr lang="tr-TR" dirty="0" smtClean="0">
                <a:latin typeface="Comic Sans MS" pitchFamily="66" charset="0"/>
                <a:cs typeface="Arial" pitchFamily="34" charset="0"/>
              </a:rPr>
              <a:t>2009;2(6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):598-604.</a:t>
            </a:r>
          </a:p>
          <a:p>
            <a:r>
              <a:rPr lang="tr-TR" dirty="0" err="1" smtClean="0">
                <a:latin typeface="Comic Sans MS" pitchFamily="66" charset="0"/>
                <a:cs typeface="Arial" pitchFamily="34" charset="0"/>
              </a:rPr>
              <a:t>Proietti</a:t>
            </a:r>
            <a:r>
              <a:rPr lang="tr-T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S,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Cucina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A,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D'Anselmi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F, et al. Melatonin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and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vitamin D3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synergistically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down-regulate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Akt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and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MDM2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leading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to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TGFbeta-1-dependent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growth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inhibition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of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breast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cancer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cells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. J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Pineal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Res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. </a:t>
            </a:r>
            <a:r>
              <a:rPr lang="tr-TR" dirty="0" smtClean="0">
                <a:latin typeface="Comic Sans MS" pitchFamily="66" charset="0"/>
                <a:cs typeface="Arial" pitchFamily="34" charset="0"/>
              </a:rPr>
              <a:t>2011;50(2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):150-8.</a:t>
            </a:r>
          </a:p>
          <a:p>
            <a:r>
              <a:rPr lang="tr-TR" dirty="0" err="1" smtClean="0">
                <a:latin typeface="Comic Sans MS" pitchFamily="66" charset="0"/>
                <a:cs typeface="Arial" pitchFamily="34" charset="0"/>
              </a:rPr>
              <a:t>Robien</a:t>
            </a:r>
            <a:r>
              <a:rPr lang="tr-T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K,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Cutler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GJ,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Lazovich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D. Vitamin D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intake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and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breast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cancer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risk in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postmenopausal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women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: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the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Iowa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Women's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Health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Study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.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Cancer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</a:t>
            </a:r>
            <a:r>
              <a:rPr lang="tr-TR" dirty="0" err="1">
                <a:latin typeface="Comic Sans MS" pitchFamily="66" charset="0"/>
                <a:cs typeface="Arial" pitchFamily="34" charset="0"/>
              </a:rPr>
              <a:t>Causes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 Control. </a:t>
            </a:r>
            <a:r>
              <a:rPr lang="tr-TR" dirty="0" smtClean="0">
                <a:latin typeface="Comic Sans MS" pitchFamily="66" charset="0"/>
                <a:cs typeface="Arial" pitchFamily="34" charset="0"/>
              </a:rPr>
              <a:t>2007;18(7</a:t>
            </a:r>
            <a:r>
              <a:rPr lang="tr-TR" dirty="0">
                <a:latin typeface="Comic Sans MS" pitchFamily="66" charset="0"/>
                <a:cs typeface="Arial" pitchFamily="34" charset="0"/>
              </a:rPr>
              <a:t>):775-82.</a:t>
            </a:r>
          </a:p>
          <a:p>
            <a:endParaRPr lang="tr-TR" dirty="0"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24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>
                <a:solidFill>
                  <a:srgbClr val="0000FF"/>
                </a:solidFill>
                <a:latin typeface="Comic Sans MS" pitchFamily="66" charset="0"/>
              </a:rPr>
              <a:t>Kanser-ölüm oranları</a:t>
            </a:r>
            <a:endParaRPr lang="en-US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smtClean="0">
              <a:latin typeface="Comic Sans MS" pitchFamily="66" charset="0"/>
            </a:endParaRPr>
          </a:p>
          <a:p>
            <a:pPr eaLnBrk="1" hangingPunct="1"/>
            <a:r>
              <a:rPr lang="tr-TR" smtClean="0">
                <a:latin typeface="Comic Sans MS" pitchFamily="66" charset="0"/>
              </a:rPr>
              <a:t>Kanserler organların işlevlerini bozarak yaşamımızı tehlikeye atarlar. </a:t>
            </a:r>
          </a:p>
          <a:p>
            <a:pPr eaLnBrk="1" hangingPunct="1"/>
            <a:endParaRPr lang="tr-TR" smtClean="0">
              <a:latin typeface="Comic Sans MS" pitchFamily="66" charset="0"/>
            </a:endParaRPr>
          </a:p>
          <a:p>
            <a:pPr eaLnBrk="1" hangingPunct="1"/>
            <a:r>
              <a:rPr lang="tr-TR" smtClean="0">
                <a:latin typeface="Comic Sans MS" pitchFamily="66" charset="0"/>
              </a:rPr>
              <a:t>Kanser tüm dünyada en çok </a:t>
            </a:r>
            <a:r>
              <a:rPr lang="tr-TR" smtClean="0">
                <a:solidFill>
                  <a:srgbClr val="FF0000"/>
                </a:solidFill>
                <a:latin typeface="Comic Sans MS" pitchFamily="66" charset="0"/>
              </a:rPr>
              <a:t>ölüm</a:t>
            </a:r>
            <a:r>
              <a:rPr lang="tr-TR" smtClean="0">
                <a:latin typeface="Comic Sans MS" pitchFamily="66" charset="0"/>
              </a:rPr>
              <a:t>e neden olan iki hastalıktan biridir (diğeri koroner kalp hastalığıdır). </a:t>
            </a:r>
            <a:endParaRPr lang="en-US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D vitamini-Meme kanseri</a:t>
            </a:r>
            <a:endParaRPr lang="tr-TR" dirty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>
                <a:latin typeface="Comic Sans MS" pitchFamily="66" charset="0"/>
              </a:rPr>
              <a:t>New York Devlet Üniversitesinden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JoEllen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Welsh</a:t>
            </a: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dirty="0" smtClean="0">
                <a:latin typeface="Comic Sans MS" pitchFamily="66" charset="0"/>
              </a:rPr>
              <a:t>insan meme kanseri hücrelerine D vitamininin aktif formunu verince hücrelerin yarısı birkaç gün içinde </a:t>
            </a:r>
            <a:r>
              <a:rPr lang="tr-TR" dirty="0" smtClean="0">
                <a:latin typeface="Comic Sans MS" pitchFamily="66" charset="0"/>
              </a:rPr>
              <a:t>ölmüştür. </a:t>
            </a:r>
            <a:endParaRPr lang="tr-TR" dirty="0" smtClean="0">
              <a:latin typeface="Comic Sans MS" pitchFamily="66" charset="0"/>
            </a:endParaRPr>
          </a:p>
          <a:p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Normal D vitamini düzeyleri 40-120ng/ml arasındadır. Meme kanseri olanlarda </a:t>
            </a: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70-100ng/ml</a:t>
            </a:r>
            <a:r>
              <a:rPr lang="tr-TR" dirty="0" smtClean="0">
                <a:latin typeface="Comic Sans MS" pitchFamily="66" charset="0"/>
              </a:rPr>
              <a:t> arasındaki değerler koruyucu ve tedavi edicidir. </a:t>
            </a:r>
          </a:p>
          <a:p>
            <a:pPr marL="0" indent="0">
              <a:buNone/>
            </a:pPr>
            <a:endParaRPr lang="tr-TR" dirty="0" smtClean="0">
              <a:latin typeface="Comic Sans MS" pitchFamily="66" charset="0"/>
            </a:endParaRPr>
          </a:p>
          <a:p>
            <a:endParaRPr lang="tr-TR" dirty="0" smtClean="0">
              <a:latin typeface="Comic Sans MS" pitchFamily="66" charset="0"/>
            </a:endParaRPr>
          </a:p>
          <a:p>
            <a:endParaRPr lang="tr-TR" dirty="0">
              <a:solidFill>
                <a:srgbClr val="3333FF"/>
              </a:solidFill>
              <a:latin typeface="Comic Sans MS" pitchFamily="66" charset="0"/>
            </a:endParaRPr>
          </a:p>
          <a:p>
            <a:r>
              <a:rPr lang="en-US" sz="1700" dirty="0" smtClean="0">
                <a:solidFill>
                  <a:srgbClr val="3333FF"/>
                </a:solidFill>
                <a:latin typeface="Comic Sans MS" pitchFamily="66" charset="0"/>
              </a:rPr>
              <a:t>Welsh J, </a:t>
            </a:r>
            <a:r>
              <a:rPr lang="en-US" sz="1700" dirty="0" err="1" smtClean="0">
                <a:solidFill>
                  <a:srgbClr val="3333FF"/>
                </a:solidFill>
                <a:latin typeface="Comic Sans MS" pitchFamily="66" charset="0"/>
              </a:rPr>
              <a:t>Wietzke</a:t>
            </a:r>
            <a:r>
              <a:rPr lang="en-US" sz="1700" dirty="0" smtClean="0">
                <a:solidFill>
                  <a:srgbClr val="3333FF"/>
                </a:solidFill>
                <a:latin typeface="Comic Sans MS" pitchFamily="66" charset="0"/>
              </a:rPr>
              <a:t> JA, </a:t>
            </a:r>
            <a:r>
              <a:rPr lang="en-US" sz="1700" dirty="0" err="1" smtClean="0">
                <a:solidFill>
                  <a:srgbClr val="3333FF"/>
                </a:solidFill>
                <a:latin typeface="Comic Sans MS" pitchFamily="66" charset="0"/>
              </a:rPr>
              <a:t>Zinser</a:t>
            </a:r>
            <a:r>
              <a:rPr lang="en-US" sz="1700" dirty="0" smtClean="0">
                <a:solidFill>
                  <a:srgbClr val="3333FF"/>
                </a:solidFill>
                <a:latin typeface="Comic Sans MS" pitchFamily="66" charset="0"/>
              </a:rPr>
              <a:t> GM, </a:t>
            </a:r>
            <a:r>
              <a:rPr lang="en-US" sz="1700" dirty="0" err="1" smtClean="0">
                <a:solidFill>
                  <a:srgbClr val="3333FF"/>
                </a:solidFill>
                <a:latin typeface="Comic Sans MS" pitchFamily="66" charset="0"/>
              </a:rPr>
              <a:t>Smyczek</a:t>
            </a:r>
            <a:r>
              <a:rPr lang="en-US" sz="1700" dirty="0" smtClean="0">
                <a:solidFill>
                  <a:srgbClr val="3333FF"/>
                </a:solidFill>
                <a:latin typeface="Comic Sans MS" pitchFamily="66" charset="0"/>
              </a:rPr>
              <a:t> S, </a:t>
            </a:r>
            <a:r>
              <a:rPr lang="en-US" sz="1700" dirty="0" err="1" smtClean="0">
                <a:solidFill>
                  <a:srgbClr val="3333FF"/>
                </a:solidFill>
                <a:latin typeface="Comic Sans MS" pitchFamily="66" charset="0"/>
              </a:rPr>
              <a:t>Romu</a:t>
            </a:r>
            <a:r>
              <a:rPr lang="en-US" sz="1700" dirty="0" smtClean="0">
                <a:solidFill>
                  <a:srgbClr val="3333FF"/>
                </a:solidFill>
                <a:latin typeface="Comic Sans MS" pitchFamily="66" charset="0"/>
              </a:rPr>
              <a:t> S, </a:t>
            </a:r>
            <a:r>
              <a:rPr lang="en-US" sz="1700" dirty="0" err="1" smtClean="0">
                <a:solidFill>
                  <a:srgbClr val="3333FF"/>
                </a:solidFill>
                <a:latin typeface="Comic Sans MS" pitchFamily="66" charset="0"/>
              </a:rPr>
              <a:t>Tribble</a:t>
            </a:r>
            <a:r>
              <a:rPr lang="en-US" sz="1700" dirty="0" smtClean="0">
                <a:solidFill>
                  <a:srgbClr val="3333FF"/>
                </a:solidFill>
                <a:latin typeface="Comic Sans MS" pitchFamily="66" charset="0"/>
              </a:rPr>
              <a:t> E, Welsh JC, Byrne B, Narvaez CJ</a:t>
            </a:r>
            <a:r>
              <a:rPr lang="tr-TR" sz="1700" dirty="0">
                <a:solidFill>
                  <a:srgbClr val="3333FF"/>
                </a:solidFill>
                <a:latin typeface="Comic Sans MS" pitchFamily="66" charset="0"/>
              </a:rPr>
              <a:t>.</a:t>
            </a:r>
            <a:r>
              <a:rPr lang="en-US" sz="1700" dirty="0" smtClean="0">
                <a:solidFill>
                  <a:srgbClr val="3333FF"/>
                </a:solidFill>
                <a:latin typeface="Comic Sans MS" pitchFamily="66" charset="0"/>
              </a:rPr>
              <a:t> Impact of the Vitamin D3 receptor on growth-regulatory pathways in mammary gland and breast cancer. J Steroid </a:t>
            </a:r>
            <a:r>
              <a:rPr lang="en-US" sz="1700" dirty="0" err="1" smtClean="0">
                <a:solidFill>
                  <a:srgbClr val="3333FF"/>
                </a:solidFill>
                <a:latin typeface="Comic Sans MS" pitchFamily="66" charset="0"/>
              </a:rPr>
              <a:t>Biochem</a:t>
            </a:r>
            <a:r>
              <a:rPr lang="en-US" sz="1700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sz="1700" dirty="0" err="1" smtClean="0">
                <a:solidFill>
                  <a:srgbClr val="3333FF"/>
                </a:solidFill>
                <a:latin typeface="Comic Sans MS" pitchFamily="66" charset="0"/>
              </a:rPr>
              <a:t>Mol</a:t>
            </a:r>
            <a:r>
              <a:rPr lang="en-US" sz="1700" dirty="0" smtClean="0">
                <a:solidFill>
                  <a:srgbClr val="3333FF"/>
                </a:solidFill>
                <a:latin typeface="Comic Sans MS" pitchFamily="66" charset="0"/>
              </a:rPr>
              <a:t> Biol.2002;83(1-5):85-92.</a:t>
            </a:r>
            <a:endParaRPr lang="tr-TR" sz="1700" dirty="0" smtClean="0">
              <a:solidFill>
                <a:srgbClr val="3333FF"/>
              </a:solidFill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88304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777875"/>
          </a:xfrm>
        </p:spPr>
        <p:txBody>
          <a:bodyPr>
            <a:normAutofit fontScale="90000"/>
          </a:bodyPr>
          <a:lstStyle/>
          <a:p>
            <a:r>
              <a:rPr lang="tr-TR" sz="4000">
                <a:solidFill>
                  <a:srgbClr val="0000FF"/>
                </a:solidFill>
                <a:latin typeface="Comic Sans MS" pitchFamily="66" charset="0"/>
              </a:rPr>
              <a:t>Doğum Yapan </a:t>
            </a:r>
            <a:r>
              <a:rPr lang="tr-TR" sz="3600">
                <a:solidFill>
                  <a:srgbClr val="0000FF"/>
                </a:solidFill>
                <a:latin typeface="Comic Sans MS" pitchFamily="66" charset="0"/>
              </a:rPr>
              <a:t>Annelerde</a:t>
            </a:r>
            <a:r>
              <a:rPr lang="tr-TR" sz="4000">
                <a:solidFill>
                  <a:srgbClr val="0000FF"/>
                </a:solidFill>
                <a:latin typeface="Comic Sans MS" pitchFamily="66" charset="0"/>
              </a:rPr>
              <a:t> </a:t>
            </a:r>
            <a:br>
              <a:rPr lang="tr-TR" sz="4000">
                <a:solidFill>
                  <a:srgbClr val="0000FF"/>
                </a:solidFill>
                <a:latin typeface="Comic Sans MS" pitchFamily="66" charset="0"/>
              </a:rPr>
            </a:br>
            <a:r>
              <a:rPr lang="tr-TR" sz="4000">
                <a:solidFill>
                  <a:srgbClr val="0000FF"/>
                </a:solidFill>
                <a:latin typeface="Comic Sans MS" pitchFamily="66" charset="0"/>
              </a:rPr>
              <a:t>D vitamini düzeyleri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68313" y="5084763"/>
            <a:ext cx="8280400" cy="13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000" dirty="0">
                <a:solidFill>
                  <a:srgbClr val="0000FF"/>
                </a:solidFill>
                <a:latin typeface="Comic Sans MS" pitchFamily="66" charset="0"/>
              </a:rPr>
              <a:t>Alagöl F, </a:t>
            </a:r>
            <a:r>
              <a:rPr lang="tr-TR" sz="1000" dirty="0" err="1">
                <a:solidFill>
                  <a:srgbClr val="0000FF"/>
                </a:solidFill>
                <a:latin typeface="Comic Sans MS" pitchFamily="66" charset="0"/>
              </a:rPr>
              <a:t>Shihadeh</a:t>
            </a:r>
            <a:r>
              <a:rPr lang="tr-TR" sz="1000" dirty="0">
                <a:solidFill>
                  <a:srgbClr val="0000FF"/>
                </a:solidFill>
                <a:latin typeface="Comic Sans MS" pitchFamily="66" charset="0"/>
              </a:rPr>
              <a:t> Y, Boztepe H, </a:t>
            </a:r>
            <a:r>
              <a:rPr lang="tr-TR" sz="1000" dirty="0" err="1">
                <a:solidFill>
                  <a:srgbClr val="0000FF"/>
                </a:solidFill>
                <a:latin typeface="Comic Sans MS" pitchFamily="66" charset="0"/>
              </a:rPr>
              <a:t>Tanakol</a:t>
            </a:r>
            <a:r>
              <a:rPr lang="tr-TR" sz="1000" dirty="0">
                <a:solidFill>
                  <a:srgbClr val="0000FF"/>
                </a:solidFill>
                <a:latin typeface="Comic Sans MS" pitchFamily="66" charset="0"/>
              </a:rPr>
              <a:t> R, Yarman S, </a:t>
            </a:r>
            <a:r>
              <a:rPr lang="tr-TR" sz="1000" dirty="0" err="1">
                <a:solidFill>
                  <a:srgbClr val="0000FF"/>
                </a:solidFill>
                <a:latin typeface="Comic Sans MS" pitchFamily="66" charset="0"/>
              </a:rPr>
              <a:t>Azizlerli</a:t>
            </a:r>
            <a:r>
              <a:rPr lang="tr-TR" sz="1000" dirty="0">
                <a:solidFill>
                  <a:srgbClr val="0000FF"/>
                </a:solidFill>
                <a:latin typeface="Comic Sans MS" pitchFamily="66" charset="0"/>
              </a:rPr>
              <a:t> H, Sandalcı O. </a:t>
            </a:r>
            <a:r>
              <a:rPr lang="tr-TR" sz="1000" dirty="0" err="1">
                <a:solidFill>
                  <a:srgbClr val="0000FF"/>
                </a:solidFill>
                <a:latin typeface="Comic Sans MS" pitchFamily="66" charset="0"/>
              </a:rPr>
              <a:t>Sunlight</a:t>
            </a:r>
            <a:r>
              <a:rPr lang="tr-TR" sz="10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0000FF"/>
                </a:solidFill>
                <a:latin typeface="Comic Sans MS" pitchFamily="66" charset="0"/>
              </a:rPr>
              <a:t>exposure</a:t>
            </a:r>
            <a:r>
              <a:rPr lang="tr-TR" sz="10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0000FF"/>
                </a:solidFill>
                <a:latin typeface="Comic Sans MS" pitchFamily="66" charset="0"/>
              </a:rPr>
              <a:t>and</a:t>
            </a:r>
            <a:r>
              <a:rPr lang="tr-TR" sz="1000" dirty="0">
                <a:solidFill>
                  <a:srgbClr val="0000FF"/>
                </a:solidFill>
                <a:latin typeface="Comic Sans MS" pitchFamily="66" charset="0"/>
              </a:rPr>
              <a:t> vitamin D </a:t>
            </a:r>
            <a:r>
              <a:rPr lang="tr-TR" sz="1000" dirty="0" err="1">
                <a:solidFill>
                  <a:srgbClr val="0000FF"/>
                </a:solidFill>
                <a:latin typeface="Comic Sans MS" pitchFamily="66" charset="0"/>
              </a:rPr>
              <a:t>deficiency</a:t>
            </a:r>
            <a:r>
              <a:rPr lang="tr-TR" sz="1000" dirty="0">
                <a:solidFill>
                  <a:srgbClr val="0000FF"/>
                </a:solidFill>
                <a:latin typeface="Comic Sans MS" pitchFamily="66" charset="0"/>
              </a:rPr>
              <a:t> in </a:t>
            </a:r>
            <a:r>
              <a:rPr lang="tr-TR" sz="1000" dirty="0" err="1">
                <a:solidFill>
                  <a:srgbClr val="0000FF"/>
                </a:solidFill>
                <a:latin typeface="Comic Sans MS" pitchFamily="66" charset="0"/>
              </a:rPr>
              <a:t>Turkish</a:t>
            </a:r>
            <a:r>
              <a:rPr lang="tr-TR" sz="10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0000FF"/>
                </a:solidFill>
                <a:latin typeface="Comic Sans MS" pitchFamily="66" charset="0"/>
              </a:rPr>
              <a:t>Women</a:t>
            </a:r>
            <a:r>
              <a:rPr lang="tr-TR" sz="1000" dirty="0">
                <a:solidFill>
                  <a:srgbClr val="0000FF"/>
                </a:solidFill>
                <a:latin typeface="Comic Sans MS" pitchFamily="66" charset="0"/>
              </a:rPr>
              <a:t>. J </a:t>
            </a:r>
            <a:r>
              <a:rPr lang="tr-TR" sz="1000" dirty="0" err="1">
                <a:solidFill>
                  <a:srgbClr val="0000FF"/>
                </a:solidFill>
                <a:latin typeface="Comic Sans MS" pitchFamily="66" charset="0"/>
              </a:rPr>
              <a:t>Endocrinol</a:t>
            </a:r>
            <a:r>
              <a:rPr lang="tr-TR" sz="10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0000FF"/>
                </a:solidFill>
                <a:latin typeface="Comic Sans MS" pitchFamily="66" charset="0"/>
              </a:rPr>
              <a:t>Invest</a:t>
            </a:r>
            <a:r>
              <a:rPr lang="tr-TR" sz="1000" dirty="0">
                <a:solidFill>
                  <a:srgbClr val="0000FF"/>
                </a:solidFill>
                <a:latin typeface="Comic Sans MS" pitchFamily="66" charset="0"/>
              </a:rPr>
              <a:t> 2000;23:173-7</a:t>
            </a:r>
          </a:p>
          <a:p>
            <a:pPr>
              <a:spcBef>
                <a:spcPct val="50000"/>
              </a:spcBef>
            </a:pPr>
            <a:r>
              <a:rPr lang="tr-TR" sz="1000" dirty="0">
                <a:solidFill>
                  <a:srgbClr val="0000FF"/>
                </a:solidFill>
                <a:latin typeface="Comic Sans MS" pitchFamily="66" charset="0"/>
              </a:rPr>
              <a:t>Andıran N, Yordam N, </a:t>
            </a:r>
            <a:r>
              <a:rPr lang="tr-TR" sz="1000" dirty="0" err="1">
                <a:solidFill>
                  <a:srgbClr val="0000FF"/>
                </a:solidFill>
                <a:latin typeface="Comic Sans MS" pitchFamily="66" charset="0"/>
              </a:rPr>
              <a:t>Özon</a:t>
            </a:r>
            <a:r>
              <a:rPr lang="tr-TR" sz="1000" dirty="0">
                <a:solidFill>
                  <a:srgbClr val="0000FF"/>
                </a:solidFill>
                <a:latin typeface="Comic Sans MS" pitchFamily="66" charset="0"/>
              </a:rPr>
              <a:t> A. </a:t>
            </a:r>
            <a:r>
              <a:rPr lang="tr-TR" sz="1000" dirty="0" err="1">
                <a:solidFill>
                  <a:srgbClr val="0000FF"/>
                </a:solidFill>
                <a:latin typeface="Comic Sans MS" pitchFamily="66" charset="0"/>
              </a:rPr>
              <a:t>The</a:t>
            </a:r>
            <a:r>
              <a:rPr lang="tr-TR" sz="1000" dirty="0">
                <a:solidFill>
                  <a:srgbClr val="0000FF"/>
                </a:solidFill>
                <a:latin typeface="Comic Sans MS" pitchFamily="66" charset="0"/>
              </a:rPr>
              <a:t> risk </a:t>
            </a:r>
            <a:r>
              <a:rPr lang="tr-TR" sz="1000" dirty="0" err="1">
                <a:solidFill>
                  <a:srgbClr val="0000FF"/>
                </a:solidFill>
                <a:latin typeface="Comic Sans MS" pitchFamily="66" charset="0"/>
              </a:rPr>
              <a:t>factors</a:t>
            </a:r>
            <a:r>
              <a:rPr lang="tr-TR" sz="10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0000FF"/>
                </a:solidFill>
                <a:latin typeface="Comic Sans MS" pitchFamily="66" charset="0"/>
              </a:rPr>
              <a:t>for</a:t>
            </a:r>
            <a:r>
              <a:rPr lang="tr-TR" sz="1000" dirty="0">
                <a:solidFill>
                  <a:srgbClr val="0000FF"/>
                </a:solidFill>
                <a:latin typeface="Comic Sans MS" pitchFamily="66" charset="0"/>
              </a:rPr>
              <a:t> Vitamin D </a:t>
            </a:r>
            <a:r>
              <a:rPr lang="tr-TR" sz="1000" dirty="0" err="1">
                <a:solidFill>
                  <a:srgbClr val="0000FF"/>
                </a:solidFill>
                <a:latin typeface="Comic Sans MS" pitchFamily="66" charset="0"/>
              </a:rPr>
              <a:t>Deficiency</a:t>
            </a:r>
            <a:r>
              <a:rPr lang="tr-TR" sz="1000" dirty="0">
                <a:solidFill>
                  <a:srgbClr val="0000FF"/>
                </a:solidFill>
                <a:latin typeface="Comic Sans MS" pitchFamily="66" charset="0"/>
              </a:rPr>
              <a:t> in </a:t>
            </a:r>
            <a:r>
              <a:rPr lang="tr-TR" sz="1000" dirty="0" err="1">
                <a:solidFill>
                  <a:srgbClr val="0000FF"/>
                </a:solidFill>
                <a:latin typeface="Comic Sans MS" pitchFamily="66" charset="0"/>
              </a:rPr>
              <a:t>Breast</a:t>
            </a:r>
            <a:r>
              <a:rPr lang="tr-TR" sz="1000" dirty="0">
                <a:solidFill>
                  <a:srgbClr val="0000FF"/>
                </a:solidFill>
                <a:latin typeface="Comic Sans MS" pitchFamily="66" charset="0"/>
              </a:rPr>
              <a:t>-fed </a:t>
            </a:r>
            <a:r>
              <a:rPr lang="tr-TR" sz="1000" dirty="0" err="1">
                <a:solidFill>
                  <a:srgbClr val="0000FF"/>
                </a:solidFill>
                <a:latin typeface="Comic Sans MS" pitchFamily="66" charset="0"/>
              </a:rPr>
              <a:t>Newborns</a:t>
            </a:r>
            <a:r>
              <a:rPr lang="tr-TR" sz="10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0000FF"/>
                </a:solidFill>
                <a:latin typeface="Comic Sans MS" pitchFamily="66" charset="0"/>
              </a:rPr>
              <a:t>and</a:t>
            </a:r>
            <a:r>
              <a:rPr lang="tr-TR" sz="10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0000FF"/>
                </a:solidFill>
                <a:latin typeface="Comic Sans MS" pitchFamily="66" charset="0"/>
              </a:rPr>
              <a:t>their</a:t>
            </a:r>
            <a:r>
              <a:rPr lang="tr-TR" sz="10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0000FF"/>
                </a:solidFill>
                <a:latin typeface="Comic Sans MS" pitchFamily="66" charset="0"/>
              </a:rPr>
              <a:t>mothers</a:t>
            </a:r>
            <a:r>
              <a:rPr lang="tr-TR" sz="1000" dirty="0">
                <a:solidFill>
                  <a:srgbClr val="0000FF"/>
                </a:solidFill>
                <a:latin typeface="Comic Sans MS" pitchFamily="66" charset="0"/>
              </a:rPr>
              <a:t>. </a:t>
            </a:r>
            <a:r>
              <a:rPr lang="tr-TR" sz="1000" dirty="0" err="1">
                <a:solidFill>
                  <a:srgbClr val="0000FF"/>
                </a:solidFill>
                <a:latin typeface="Comic Sans MS" pitchFamily="66" charset="0"/>
              </a:rPr>
              <a:t>Nutrition</a:t>
            </a:r>
            <a:r>
              <a:rPr lang="tr-TR" sz="1000" dirty="0">
                <a:solidFill>
                  <a:srgbClr val="0000FF"/>
                </a:solidFill>
                <a:latin typeface="Comic Sans MS" pitchFamily="66" charset="0"/>
              </a:rPr>
              <a:t> 2002;18:47-50</a:t>
            </a:r>
          </a:p>
          <a:p>
            <a:pPr>
              <a:spcBef>
                <a:spcPct val="50000"/>
              </a:spcBef>
            </a:pPr>
            <a:r>
              <a:rPr lang="tr-TR" sz="1000" dirty="0">
                <a:solidFill>
                  <a:srgbClr val="0000FF"/>
                </a:solidFill>
                <a:latin typeface="Comic Sans MS" pitchFamily="66" charset="0"/>
              </a:rPr>
              <a:t>Pehlivan İ, Hatun Ş, Aydoğan M Babaoğlu K, Türker G, Gökalp AS. </a:t>
            </a:r>
            <a:r>
              <a:rPr lang="tr-TR" sz="1000" dirty="0" err="1">
                <a:solidFill>
                  <a:srgbClr val="0000FF"/>
                </a:solidFill>
                <a:latin typeface="Comic Sans MS" pitchFamily="66" charset="0"/>
              </a:rPr>
              <a:t>Maternal</a:t>
            </a:r>
            <a:r>
              <a:rPr lang="tr-TR" sz="1000" dirty="0">
                <a:solidFill>
                  <a:srgbClr val="0000FF"/>
                </a:solidFill>
                <a:latin typeface="Comic Sans MS" pitchFamily="66" charset="0"/>
              </a:rPr>
              <a:t> serum vitamin D </a:t>
            </a:r>
            <a:r>
              <a:rPr lang="tr-TR" sz="1000" dirty="0" err="1">
                <a:solidFill>
                  <a:srgbClr val="0000FF"/>
                </a:solidFill>
                <a:latin typeface="Comic Sans MS" pitchFamily="66" charset="0"/>
              </a:rPr>
              <a:t>levels</a:t>
            </a:r>
            <a:r>
              <a:rPr lang="tr-TR" sz="1000" dirty="0">
                <a:solidFill>
                  <a:srgbClr val="0000FF"/>
                </a:solidFill>
                <a:latin typeface="Comic Sans MS" pitchFamily="66" charset="0"/>
              </a:rPr>
              <a:t> in </a:t>
            </a:r>
            <a:r>
              <a:rPr lang="tr-TR" sz="1000" dirty="0" err="1">
                <a:solidFill>
                  <a:srgbClr val="0000FF"/>
                </a:solidFill>
                <a:latin typeface="Comic Sans MS" pitchFamily="66" charset="0"/>
              </a:rPr>
              <a:t>the</a:t>
            </a:r>
            <a:r>
              <a:rPr lang="tr-TR" sz="10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0000FF"/>
                </a:solidFill>
                <a:latin typeface="Comic Sans MS" pitchFamily="66" charset="0"/>
              </a:rPr>
              <a:t>third</a:t>
            </a:r>
            <a:r>
              <a:rPr lang="tr-TR" sz="10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0000FF"/>
                </a:solidFill>
                <a:latin typeface="Comic Sans MS" pitchFamily="66" charset="0"/>
              </a:rPr>
              <a:t>trimester</a:t>
            </a:r>
            <a:r>
              <a:rPr lang="tr-TR" sz="1000" dirty="0">
                <a:solidFill>
                  <a:srgbClr val="0000FF"/>
                </a:solidFill>
                <a:latin typeface="Comic Sans MS" pitchFamily="66" charset="0"/>
              </a:rPr>
              <a:t> of </a:t>
            </a:r>
            <a:r>
              <a:rPr lang="tr-TR" sz="1000" dirty="0" err="1">
                <a:solidFill>
                  <a:srgbClr val="0000FF"/>
                </a:solidFill>
                <a:latin typeface="Comic Sans MS" pitchFamily="66" charset="0"/>
              </a:rPr>
              <a:t>pregnancy</a:t>
            </a:r>
            <a:r>
              <a:rPr lang="tr-TR" sz="1000" dirty="0">
                <a:solidFill>
                  <a:srgbClr val="0000FF"/>
                </a:solidFill>
                <a:latin typeface="Comic Sans MS" pitchFamily="66" charset="0"/>
              </a:rPr>
              <a:t>. </a:t>
            </a:r>
            <a:r>
              <a:rPr lang="tr-TR" sz="1000" dirty="0" err="1">
                <a:solidFill>
                  <a:srgbClr val="0000FF"/>
                </a:solidFill>
                <a:latin typeface="Comic Sans MS" pitchFamily="66" charset="0"/>
              </a:rPr>
              <a:t>Turk</a:t>
            </a:r>
            <a:r>
              <a:rPr lang="tr-TR" sz="1000" dirty="0">
                <a:solidFill>
                  <a:srgbClr val="0000FF"/>
                </a:solidFill>
                <a:latin typeface="Comic Sans MS" pitchFamily="66" charset="0"/>
              </a:rPr>
              <a:t> J </a:t>
            </a:r>
            <a:r>
              <a:rPr lang="tr-TR" sz="1000" dirty="0" err="1">
                <a:solidFill>
                  <a:srgbClr val="0000FF"/>
                </a:solidFill>
                <a:latin typeface="Comic Sans MS" pitchFamily="66" charset="0"/>
              </a:rPr>
              <a:t>Med</a:t>
            </a:r>
            <a:r>
              <a:rPr lang="tr-TR" sz="10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0000FF"/>
                </a:solidFill>
                <a:latin typeface="Comic Sans MS" pitchFamily="66" charset="0"/>
              </a:rPr>
              <a:t>Sci</a:t>
            </a:r>
            <a:r>
              <a:rPr lang="tr-TR" sz="1000" dirty="0">
                <a:solidFill>
                  <a:srgbClr val="0000FF"/>
                </a:solidFill>
                <a:latin typeface="Comic Sans MS" pitchFamily="66" charset="0"/>
              </a:rPr>
              <a:t> 2002;32:237-241.</a:t>
            </a:r>
          </a:p>
          <a:p>
            <a:pPr>
              <a:spcBef>
                <a:spcPct val="50000"/>
              </a:spcBef>
            </a:pPr>
            <a:r>
              <a:rPr lang="tr-TR" sz="1000" dirty="0">
                <a:solidFill>
                  <a:srgbClr val="0000FF"/>
                </a:solidFill>
                <a:latin typeface="Comic Sans MS" pitchFamily="66" charset="0"/>
              </a:rPr>
              <a:t>Erol M, </a:t>
            </a:r>
            <a:r>
              <a:rPr lang="tr-TR" sz="1000" dirty="0" err="1">
                <a:solidFill>
                  <a:srgbClr val="0000FF"/>
                </a:solidFill>
                <a:latin typeface="Comic Sans MS" pitchFamily="66" charset="0"/>
              </a:rPr>
              <a:t>İşman</a:t>
            </a:r>
            <a:r>
              <a:rPr lang="tr-TR" sz="1000" dirty="0">
                <a:solidFill>
                  <a:srgbClr val="0000FF"/>
                </a:solidFill>
                <a:latin typeface="Comic Sans MS" pitchFamily="66" charset="0"/>
              </a:rPr>
              <a:t> FK, </a:t>
            </a:r>
            <a:r>
              <a:rPr lang="tr-TR" sz="1000" dirty="0" err="1">
                <a:solidFill>
                  <a:srgbClr val="0000FF"/>
                </a:solidFill>
                <a:latin typeface="Comic Sans MS" pitchFamily="66" charset="0"/>
              </a:rPr>
              <a:t>Kucur</a:t>
            </a:r>
            <a:r>
              <a:rPr lang="tr-TR" sz="1000" dirty="0">
                <a:solidFill>
                  <a:srgbClr val="0000FF"/>
                </a:solidFill>
                <a:latin typeface="Comic Sans MS" pitchFamily="66" charset="0"/>
              </a:rPr>
              <a:t> M, Hacıbekiroğlu E. Annede D vitamini eksikliğinin değerlendirilmesi. </a:t>
            </a:r>
            <a:r>
              <a:rPr lang="tr-TR" sz="1000" dirty="0" err="1">
                <a:solidFill>
                  <a:srgbClr val="0000FF"/>
                </a:solidFill>
                <a:latin typeface="Comic Sans MS" pitchFamily="66" charset="0"/>
              </a:rPr>
              <a:t>Turk</a:t>
            </a:r>
            <a:r>
              <a:rPr lang="tr-TR" sz="10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0000FF"/>
                </a:solidFill>
                <a:latin typeface="Comic Sans MS" pitchFamily="66" charset="0"/>
              </a:rPr>
              <a:t>Ped</a:t>
            </a:r>
            <a:r>
              <a:rPr lang="tr-TR" sz="1000" dirty="0">
                <a:solidFill>
                  <a:srgbClr val="0000FF"/>
                </a:solidFill>
                <a:latin typeface="Comic Sans MS" pitchFamily="66" charset="0"/>
              </a:rPr>
              <a:t> Arş. 2007; 42: 29-32</a:t>
            </a:r>
          </a:p>
        </p:txBody>
      </p:sp>
      <p:graphicFrame>
        <p:nvGraphicFramePr>
          <p:cNvPr id="21508" name="Group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237401445"/>
              </p:ext>
            </p:extLst>
          </p:nvPr>
        </p:nvGraphicFramePr>
        <p:xfrm>
          <a:off x="457200" y="1600200"/>
          <a:ext cx="8362950" cy="2898776"/>
        </p:xfrm>
        <a:graphic>
          <a:graphicData uri="http://schemas.openxmlformats.org/drawingml/2006/table">
            <a:tbl>
              <a:tblPr/>
              <a:tblGrid>
                <a:gridCol w="2994025"/>
                <a:gridCol w="1368425"/>
                <a:gridCol w="1290638"/>
                <a:gridCol w="1557337"/>
                <a:gridCol w="1152525"/>
              </a:tblGrid>
              <a:tr h="855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 </a:t>
                      </a: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İstanbul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2000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Ankara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2002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İzmit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2002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Istanb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ul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Zaman (olgu sayısı)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 vitamini düzeyi &lt;40ng/ </a:t>
                      </a:r>
                      <a:r>
                        <a:rPr kumimoji="0" lang="tr-T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dL’nin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altında olanlar (%)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 vitamini düzeyi &lt;25ng/ </a:t>
                      </a:r>
                      <a:r>
                        <a:rPr kumimoji="0" lang="tr-T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dL’nin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altında olanlar (%)</a:t>
                      </a: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Yaz (48)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%67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%54</a:t>
                      </a: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Güz (50)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%85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%46</a:t>
                      </a: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İlkbahar (78)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%95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%80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Kış  (34)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%100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%100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Metin kutusu 1"/>
          <p:cNvSpPr txBox="1"/>
          <p:nvPr/>
        </p:nvSpPr>
        <p:spPr>
          <a:xfrm>
            <a:off x="468313" y="4725144"/>
            <a:ext cx="828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omic Sans MS" pitchFamily="66" charset="0"/>
              </a:rPr>
              <a:t>D vitamini yetersizliği ülkemizdeki en önemli sessiz salgındır. </a:t>
            </a:r>
            <a:endParaRPr lang="tr-T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86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>
                <a:solidFill>
                  <a:srgbClr val="6600FF"/>
                </a:solidFill>
                <a:latin typeface="Comic Sans MS" pitchFamily="66" charset="0"/>
              </a:rPr>
              <a:t>Üzüm-kanser</a:t>
            </a:r>
            <a:endParaRPr lang="en-US" smtClean="0">
              <a:solidFill>
                <a:srgbClr val="6600FF"/>
              </a:solidFill>
              <a:latin typeface="Comic Sans MS" pitchFamily="66" charset="0"/>
            </a:endParaRP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835525" cy="42052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400" dirty="0" smtClean="0">
                <a:latin typeface="Comic Sans MS" pitchFamily="66" charset="0"/>
              </a:rPr>
              <a:t>Üzüm çekirdeği ve kabuğunda bulunan </a:t>
            </a:r>
            <a:r>
              <a:rPr lang="tr-TR" sz="2400" dirty="0" err="1" smtClean="0">
                <a:latin typeface="Comic Sans MS" pitchFamily="66" charset="0"/>
              </a:rPr>
              <a:t>resveratrol</a:t>
            </a:r>
            <a:r>
              <a:rPr lang="tr-TR" sz="2400" dirty="0" smtClean="0">
                <a:latin typeface="Comic Sans MS" pitchFamily="66" charset="0"/>
              </a:rPr>
              <a:t> </a:t>
            </a:r>
            <a:r>
              <a:rPr lang="tr-TR" sz="2400" dirty="0" smtClean="0">
                <a:solidFill>
                  <a:srgbClr val="FF0000"/>
                </a:solidFill>
                <a:latin typeface="Comic Sans MS" pitchFamily="66" charset="0"/>
              </a:rPr>
              <a:t>DNA hasarını azaltarak</a:t>
            </a:r>
            <a:r>
              <a:rPr lang="tr-TR" sz="2400" dirty="0" smtClean="0">
                <a:latin typeface="Comic Sans MS" pitchFamily="66" charset="0"/>
              </a:rPr>
              <a:t> </a:t>
            </a:r>
            <a:r>
              <a:rPr lang="tr-TR" sz="2400" b="1" dirty="0" smtClean="0">
                <a:latin typeface="Comic Sans MS" pitchFamily="66" charset="0"/>
              </a:rPr>
              <a:t>kanser</a:t>
            </a:r>
            <a:r>
              <a:rPr lang="tr-TR" sz="2400" dirty="0" smtClean="0">
                <a:latin typeface="Comic Sans MS" pitchFamily="66" charset="0"/>
              </a:rPr>
              <a:t> oluşum riskini de minimale indirir. </a:t>
            </a:r>
          </a:p>
          <a:p>
            <a:pPr eaLnBrk="1" hangingPunct="1">
              <a:lnSpc>
                <a:spcPct val="90000"/>
              </a:lnSpc>
            </a:pPr>
            <a:endParaRPr lang="tr-TR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dirty="0" err="1" smtClean="0">
                <a:solidFill>
                  <a:srgbClr val="FF0000"/>
                </a:solidFill>
                <a:latin typeface="Comic Sans MS" pitchFamily="66" charset="0"/>
              </a:rPr>
              <a:t>Aromataz</a:t>
            </a:r>
            <a:r>
              <a:rPr lang="tr-TR" sz="2400" dirty="0" smtClean="0">
                <a:solidFill>
                  <a:srgbClr val="FF0000"/>
                </a:solidFill>
                <a:latin typeface="Comic Sans MS" pitchFamily="66" charset="0"/>
              </a:rPr>
              <a:t> inhibitörü</a:t>
            </a:r>
            <a:r>
              <a:rPr lang="tr-TR" sz="2400" dirty="0" smtClean="0">
                <a:latin typeface="Comic Sans MS" pitchFamily="66" charset="0"/>
              </a:rPr>
              <a:t> olan </a:t>
            </a:r>
            <a:r>
              <a:rPr lang="tr-TR" sz="2400" dirty="0" err="1" smtClean="0">
                <a:latin typeface="Comic Sans MS" pitchFamily="66" charset="0"/>
              </a:rPr>
              <a:t>resveratrol</a:t>
            </a:r>
            <a:r>
              <a:rPr lang="tr-TR" sz="2400" dirty="0" smtClean="0">
                <a:latin typeface="Comic Sans MS" pitchFamily="66" charset="0"/>
              </a:rPr>
              <a:t> hem </a:t>
            </a:r>
            <a:r>
              <a:rPr lang="tr-TR" sz="2400" dirty="0" err="1" smtClean="0">
                <a:latin typeface="Comic Sans MS" pitchFamily="66" charset="0"/>
              </a:rPr>
              <a:t>endojen</a:t>
            </a:r>
            <a:r>
              <a:rPr lang="tr-TR" sz="2400" dirty="0" smtClean="0">
                <a:latin typeface="Comic Sans MS" pitchFamily="66" charset="0"/>
              </a:rPr>
              <a:t> östrojen oluşumunu </a:t>
            </a:r>
            <a:r>
              <a:rPr lang="tr-TR" sz="2400" dirty="0" err="1" smtClean="0">
                <a:latin typeface="Comic Sans MS" pitchFamily="66" charset="0"/>
              </a:rPr>
              <a:t>inhibe</a:t>
            </a:r>
            <a:r>
              <a:rPr lang="tr-TR" sz="2400" dirty="0" smtClean="0">
                <a:latin typeface="Comic Sans MS" pitchFamily="66" charset="0"/>
              </a:rPr>
              <a:t> ederek hem de zayıf östrojen etkisi  ve </a:t>
            </a:r>
            <a:r>
              <a:rPr lang="tr-TR" sz="2400" dirty="0" smtClean="0">
                <a:solidFill>
                  <a:srgbClr val="FF0000"/>
                </a:solidFill>
                <a:latin typeface="Comic Sans MS" pitchFamily="66" charset="0"/>
              </a:rPr>
              <a:t>meme kanseri </a:t>
            </a:r>
            <a:r>
              <a:rPr lang="tr-TR" sz="2400" dirty="0" smtClean="0">
                <a:latin typeface="Comic Sans MS" pitchFamily="66" charset="0"/>
              </a:rPr>
              <a:t>önlenmesinde faydalıdır. </a:t>
            </a:r>
            <a:endParaRPr lang="en-US" sz="2400" dirty="0" smtClean="0">
              <a:latin typeface="Comic Sans MS" pitchFamily="66" charset="0"/>
            </a:endParaRP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395288" y="5949950"/>
            <a:ext cx="84978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</a:pPr>
            <a:r>
              <a:rPr lang="en-US" sz="1000">
                <a:solidFill>
                  <a:srgbClr val="6600FF"/>
                </a:solidFill>
              </a:rPr>
              <a:t>http://www.cancer-prevention.net/</a:t>
            </a:r>
            <a:endParaRPr lang="tr-TR" sz="1000">
              <a:solidFill>
                <a:srgbClr val="6600FF"/>
              </a:solidFill>
            </a:endParaRPr>
          </a:p>
          <a:p>
            <a:pPr marL="342900" indent="-342900" algn="l">
              <a:spcBef>
                <a:spcPct val="50000"/>
              </a:spcBef>
            </a:pPr>
            <a:r>
              <a:rPr lang="tr-TR" sz="1000">
                <a:solidFill>
                  <a:srgbClr val="6600FF"/>
                </a:solidFill>
              </a:rPr>
              <a:t>Marie Fine</a:t>
            </a:r>
            <a:r>
              <a:rPr lang="ta-IN" sz="1000">
                <a:solidFill>
                  <a:srgbClr val="6600FF"/>
                </a:solidFill>
              </a:rPr>
              <a:t> </a:t>
            </a:r>
            <a:r>
              <a:rPr lang="tr-TR" sz="1000">
                <a:solidFill>
                  <a:srgbClr val="6600FF"/>
                </a:solidFill>
              </a:rPr>
              <a:t>AM</a:t>
            </a:r>
            <a:r>
              <a:rPr lang="tr-TR" sz="1000" b="1">
                <a:solidFill>
                  <a:srgbClr val="6600FF"/>
                </a:solidFill>
              </a:rPr>
              <a:t>.</a:t>
            </a:r>
            <a:r>
              <a:rPr lang="tr-TR" sz="1000">
                <a:solidFill>
                  <a:srgbClr val="6600FF"/>
                </a:solidFill>
              </a:rPr>
              <a:t> Oligomeric Proanthocyanidin Complexes: History, Structure, and Phytopharmaceutical Applications Altern Med Rev 2000;5(2):144-151</a:t>
            </a:r>
          </a:p>
          <a:p>
            <a:pPr marL="342900" indent="-342900" algn="l">
              <a:spcBef>
                <a:spcPct val="50000"/>
              </a:spcBef>
            </a:pPr>
            <a:endParaRPr lang="en-US" sz="1000">
              <a:solidFill>
                <a:srgbClr val="6600FF"/>
              </a:solidFill>
            </a:endParaRPr>
          </a:p>
        </p:txBody>
      </p:sp>
      <p:pic>
        <p:nvPicPr>
          <p:cNvPr id="158725" name="Picture 5" descr="uzum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51500" y="1412875"/>
            <a:ext cx="3097213" cy="24780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>
                <a:solidFill>
                  <a:srgbClr val="0000FF"/>
                </a:solidFill>
                <a:latin typeface="Comic Sans MS" pitchFamily="66" charset="0"/>
              </a:rPr>
              <a:t>Nar-kanser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4546600" cy="2879725"/>
          </a:xfrm>
        </p:spPr>
        <p:txBody>
          <a:bodyPr/>
          <a:lstStyle/>
          <a:p>
            <a:pPr eaLnBrk="1" hangingPunct="1"/>
            <a:r>
              <a:rPr lang="tr-TR" sz="2400" dirty="0" smtClean="0">
                <a:latin typeface="Comic Sans MS" pitchFamily="66" charset="0"/>
              </a:rPr>
              <a:t>Çok sayıdaki hayvan ve insan çalışmasında </a:t>
            </a:r>
            <a:r>
              <a:rPr lang="tr-TR" sz="2400" dirty="0" smtClean="0">
                <a:solidFill>
                  <a:srgbClr val="FF0000"/>
                </a:solidFill>
                <a:latin typeface="Comic Sans MS" pitchFamily="66" charset="0"/>
              </a:rPr>
              <a:t>narın</a:t>
            </a:r>
            <a:r>
              <a:rPr lang="tr-TR" sz="2400" dirty="0" smtClean="0">
                <a:latin typeface="Comic Sans MS" pitchFamily="66" charset="0"/>
              </a:rPr>
              <a:t> başta prostat ve </a:t>
            </a:r>
            <a:r>
              <a:rPr lang="tr-TR" sz="2400" dirty="0" smtClean="0">
                <a:solidFill>
                  <a:srgbClr val="FF0000"/>
                </a:solidFill>
                <a:latin typeface="Comic Sans MS" pitchFamily="66" charset="0"/>
              </a:rPr>
              <a:t>meme</a:t>
            </a:r>
            <a:r>
              <a:rPr lang="tr-TR" sz="2400" dirty="0" smtClean="0">
                <a:latin typeface="Comic Sans MS" pitchFamily="66" charset="0"/>
              </a:rPr>
              <a:t> olmak üzere çeşitli </a:t>
            </a:r>
            <a:r>
              <a:rPr lang="tr-TR" sz="2400" dirty="0" smtClean="0">
                <a:solidFill>
                  <a:srgbClr val="FF0000"/>
                </a:solidFill>
                <a:latin typeface="Comic Sans MS" pitchFamily="66" charset="0"/>
              </a:rPr>
              <a:t>kanserler üzerine koruyucu ve hatta tedavi edici</a:t>
            </a:r>
            <a:r>
              <a:rPr lang="tr-TR" sz="2400" dirty="0" smtClean="0">
                <a:latin typeface="Comic Sans MS" pitchFamily="66" charset="0"/>
              </a:rPr>
              <a:t> olabileceğini göstermektedir. </a:t>
            </a: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395288" y="4868863"/>
            <a:ext cx="835342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000" dirty="0" err="1">
                <a:solidFill>
                  <a:srgbClr val="0000FF"/>
                </a:solidFill>
              </a:rPr>
              <a:t>Malik</a:t>
            </a:r>
            <a:r>
              <a:rPr lang="en-US" sz="1000" dirty="0">
                <a:solidFill>
                  <a:srgbClr val="0000FF"/>
                </a:solidFill>
              </a:rPr>
              <a:t> A, </a:t>
            </a:r>
            <a:r>
              <a:rPr lang="en-US" sz="1000" dirty="0" err="1">
                <a:solidFill>
                  <a:srgbClr val="0000FF"/>
                </a:solidFill>
              </a:rPr>
              <a:t>Mukhtar</a:t>
            </a:r>
            <a:r>
              <a:rPr lang="en-US" sz="1000" dirty="0">
                <a:solidFill>
                  <a:srgbClr val="0000FF"/>
                </a:solidFill>
              </a:rPr>
              <a:t> H. Prostate cancer prevention through pomegranate fruit. Cell Cycle. 2006 Feb;5(4):371-3. </a:t>
            </a:r>
          </a:p>
          <a:p>
            <a:pPr algn="l"/>
            <a:r>
              <a:rPr lang="en-US" sz="1000" dirty="0" err="1">
                <a:solidFill>
                  <a:srgbClr val="0000FF"/>
                </a:solidFill>
              </a:rPr>
              <a:t>Malik</a:t>
            </a:r>
            <a:r>
              <a:rPr lang="en-US" sz="1000" dirty="0">
                <a:solidFill>
                  <a:srgbClr val="0000FF"/>
                </a:solidFill>
              </a:rPr>
              <a:t> A, </a:t>
            </a:r>
            <a:r>
              <a:rPr lang="en-US" sz="1000" dirty="0" err="1">
                <a:solidFill>
                  <a:srgbClr val="0000FF"/>
                </a:solidFill>
              </a:rPr>
              <a:t>Afaq</a:t>
            </a:r>
            <a:r>
              <a:rPr lang="en-US" sz="1000" dirty="0">
                <a:solidFill>
                  <a:srgbClr val="0000FF"/>
                </a:solidFill>
              </a:rPr>
              <a:t> F, </a:t>
            </a:r>
            <a:r>
              <a:rPr lang="en-US" sz="1000" dirty="0" err="1">
                <a:solidFill>
                  <a:srgbClr val="0000FF"/>
                </a:solidFill>
              </a:rPr>
              <a:t>Sarfaraz</a:t>
            </a:r>
            <a:r>
              <a:rPr lang="en-US" sz="1000" dirty="0">
                <a:solidFill>
                  <a:srgbClr val="0000FF"/>
                </a:solidFill>
              </a:rPr>
              <a:t> S, et al. Pomegranate fruit juice for chemoprevention and chemotherapy of prostate cancer. Proc </a:t>
            </a:r>
            <a:r>
              <a:rPr lang="en-US" sz="1000" dirty="0" err="1">
                <a:solidFill>
                  <a:srgbClr val="0000FF"/>
                </a:solidFill>
              </a:rPr>
              <a:t>Natl</a:t>
            </a:r>
            <a:r>
              <a:rPr lang="en-US" sz="1000" dirty="0">
                <a:solidFill>
                  <a:srgbClr val="0000FF"/>
                </a:solidFill>
              </a:rPr>
              <a:t> </a:t>
            </a:r>
            <a:r>
              <a:rPr lang="en-US" sz="1000" dirty="0" err="1">
                <a:solidFill>
                  <a:srgbClr val="0000FF"/>
                </a:solidFill>
              </a:rPr>
              <a:t>Acad</a:t>
            </a:r>
            <a:r>
              <a:rPr lang="en-US" sz="1000" dirty="0">
                <a:solidFill>
                  <a:srgbClr val="0000FF"/>
                </a:solidFill>
              </a:rPr>
              <a:t> </a:t>
            </a:r>
            <a:r>
              <a:rPr lang="en-US" sz="1000" dirty="0" err="1">
                <a:solidFill>
                  <a:srgbClr val="0000FF"/>
                </a:solidFill>
              </a:rPr>
              <a:t>Sci</a:t>
            </a:r>
            <a:r>
              <a:rPr lang="en-US" sz="1000" dirty="0">
                <a:solidFill>
                  <a:srgbClr val="0000FF"/>
                </a:solidFill>
              </a:rPr>
              <a:t> U S A. 2005;</a:t>
            </a:r>
            <a:r>
              <a:rPr lang="tr-TR" sz="1000" dirty="0">
                <a:solidFill>
                  <a:srgbClr val="0000FF"/>
                </a:solidFill>
              </a:rPr>
              <a:t> </a:t>
            </a:r>
            <a:r>
              <a:rPr lang="en-US" sz="1000" dirty="0">
                <a:solidFill>
                  <a:srgbClr val="0000FF"/>
                </a:solidFill>
              </a:rPr>
              <a:t>102(41):14813-8.</a:t>
            </a:r>
          </a:p>
          <a:p>
            <a:pPr algn="l"/>
            <a:r>
              <a:rPr lang="en-US" sz="1000" dirty="0">
                <a:solidFill>
                  <a:srgbClr val="0000FF"/>
                </a:solidFill>
              </a:rPr>
              <a:t>Kim ND, Mehta R, Yu W, et al. </a:t>
            </a:r>
            <a:r>
              <a:rPr lang="en-US" sz="1000" dirty="0" err="1">
                <a:solidFill>
                  <a:srgbClr val="0000FF"/>
                </a:solidFill>
              </a:rPr>
              <a:t>Chemopreventive</a:t>
            </a:r>
            <a:r>
              <a:rPr lang="en-US" sz="1000" dirty="0">
                <a:solidFill>
                  <a:srgbClr val="0000FF"/>
                </a:solidFill>
              </a:rPr>
              <a:t> and adjuvant therapeutic potential of pomegranate (</a:t>
            </a:r>
            <a:r>
              <a:rPr lang="en-US" sz="1000" dirty="0" err="1">
                <a:solidFill>
                  <a:srgbClr val="0000FF"/>
                </a:solidFill>
              </a:rPr>
              <a:t>Punica</a:t>
            </a:r>
            <a:r>
              <a:rPr lang="en-US" sz="1000" dirty="0">
                <a:solidFill>
                  <a:srgbClr val="0000FF"/>
                </a:solidFill>
              </a:rPr>
              <a:t> </a:t>
            </a:r>
            <a:r>
              <a:rPr lang="en-US" sz="1000" dirty="0" err="1">
                <a:solidFill>
                  <a:srgbClr val="0000FF"/>
                </a:solidFill>
              </a:rPr>
              <a:t>granatum</a:t>
            </a:r>
            <a:r>
              <a:rPr lang="en-US" sz="1000" dirty="0">
                <a:solidFill>
                  <a:srgbClr val="0000FF"/>
                </a:solidFill>
              </a:rPr>
              <a:t>) for human breast cancer. Breast Cancer Res Treat. 2002;71(3):203-17.</a:t>
            </a:r>
          </a:p>
          <a:p>
            <a:pPr algn="l"/>
            <a:r>
              <a:rPr lang="en-US" sz="1000" dirty="0" err="1">
                <a:solidFill>
                  <a:srgbClr val="0000FF"/>
                </a:solidFill>
              </a:rPr>
              <a:t>Jeune</a:t>
            </a:r>
            <a:r>
              <a:rPr lang="en-US" sz="1000" dirty="0">
                <a:solidFill>
                  <a:srgbClr val="0000FF"/>
                </a:solidFill>
              </a:rPr>
              <a:t> MA, </a:t>
            </a:r>
            <a:r>
              <a:rPr lang="en-US" sz="1000" dirty="0" err="1">
                <a:solidFill>
                  <a:srgbClr val="0000FF"/>
                </a:solidFill>
              </a:rPr>
              <a:t>Kumi-Diaka</a:t>
            </a:r>
            <a:r>
              <a:rPr lang="en-US" sz="1000" dirty="0">
                <a:solidFill>
                  <a:srgbClr val="0000FF"/>
                </a:solidFill>
              </a:rPr>
              <a:t> J, Brown J. Anticancer activities of pomegranate extracts and </a:t>
            </a:r>
            <a:r>
              <a:rPr lang="en-US" sz="1000" dirty="0" err="1">
                <a:solidFill>
                  <a:srgbClr val="0000FF"/>
                </a:solidFill>
              </a:rPr>
              <a:t>genistein</a:t>
            </a:r>
            <a:r>
              <a:rPr lang="en-US" sz="1000" dirty="0">
                <a:solidFill>
                  <a:srgbClr val="0000FF"/>
                </a:solidFill>
              </a:rPr>
              <a:t> in human breast cancer cells. Angiogenesis. 2003</a:t>
            </a:r>
            <a:r>
              <a:rPr lang="tr-TR" sz="1000" dirty="0">
                <a:solidFill>
                  <a:srgbClr val="0000FF"/>
                </a:solidFill>
              </a:rPr>
              <a:t>;</a:t>
            </a:r>
            <a:r>
              <a:rPr lang="en-US" sz="1000" dirty="0">
                <a:solidFill>
                  <a:srgbClr val="0000FF"/>
                </a:solidFill>
              </a:rPr>
              <a:t> 6(2):121-8.</a:t>
            </a:r>
          </a:p>
          <a:p>
            <a:pPr algn="l"/>
            <a:r>
              <a:rPr lang="en-US" sz="1000" dirty="0">
                <a:solidFill>
                  <a:srgbClr val="0000FF"/>
                </a:solidFill>
              </a:rPr>
              <a:t>Mehta R, Lansky EP. Breast cancer </a:t>
            </a:r>
            <a:r>
              <a:rPr lang="en-US" sz="1000" dirty="0" err="1">
                <a:solidFill>
                  <a:srgbClr val="0000FF"/>
                </a:solidFill>
              </a:rPr>
              <a:t>chemopreventive</a:t>
            </a:r>
            <a:r>
              <a:rPr lang="en-US" sz="1000" dirty="0">
                <a:solidFill>
                  <a:srgbClr val="0000FF"/>
                </a:solidFill>
              </a:rPr>
              <a:t> properties of pomegranate (</a:t>
            </a:r>
            <a:r>
              <a:rPr lang="en-US" sz="1000" dirty="0" err="1">
                <a:solidFill>
                  <a:srgbClr val="0000FF"/>
                </a:solidFill>
              </a:rPr>
              <a:t>Punica</a:t>
            </a:r>
            <a:r>
              <a:rPr lang="en-US" sz="1000" dirty="0">
                <a:solidFill>
                  <a:srgbClr val="0000FF"/>
                </a:solidFill>
              </a:rPr>
              <a:t> </a:t>
            </a:r>
            <a:r>
              <a:rPr lang="en-US" sz="1000" dirty="0" err="1">
                <a:solidFill>
                  <a:srgbClr val="0000FF"/>
                </a:solidFill>
              </a:rPr>
              <a:t>granatum</a:t>
            </a:r>
            <a:r>
              <a:rPr lang="en-US" sz="1000" dirty="0">
                <a:solidFill>
                  <a:srgbClr val="0000FF"/>
                </a:solidFill>
              </a:rPr>
              <a:t>) fruit extracts in a mouse mammary organ culture. </a:t>
            </a:r>
            <a:r>
              <a:rPr lang="en-US" sz="1000" dirty="0" err="1">
                <a:solidFill>
                  <a:srgbClr val="0000FF"/>
                </a:solidFill>
              </a:rPr>
              <a:t>Eur</a:t>
            </a:r>
            <a:r>
              <a:rPr lang="en-US" sz="1000" dirty="0">
                <a:solidFill>
                  <a:srgbClr val="0000FF"/>
                </a:solidFill>
              </a:rPr>
              <a:t> J Cancer Prev. 2004;13(4):345-8.</a:t>
            </a:r>
          </a:p>
          <a:p>
            <a:pPr algn="l"/>
            <a:r>
              <a:rPr lang="en-US" sz="1000" dirty="0" err="1">
                <a:solidFill>
                  <a:srgbClr val="0000FF"/>
                </a:solidFill>
              </a:rPr>
              <a:t>Toi</a:t>
            </a:r>
            <a:r>
              <a:rPr lang="en-US" sz="1000" dirty="0">
                <a:solidFill>
                  <a:srgbClr val="0000FF"/>
                </a:solidFill>
              </a:rPr>
              <a:t> M, Bando H, </a:t>
            </a:r>
            <a:r>
              <a:rPr lang="en-US" sz="1000" dirty="0" err="1">
                <a:solidFill>
                  <a:srgbClr val="0000FF"/>
                </a:solidFill>
              </a:rPr>
              <a:t>Ramachandran</a:t>
            </a:r>
            <a:r>
              <a:rPr lang="en-US" sz="1000" dirty="0">
                <a:solidFill>
                  <a:srgbClr val="0000FF"/>
                </a:solidFill>
              </a:rPr>
              <a:t> C, et al. Preliminary studies on the anti-</a:t>
            </a:r>
            <a:r>
              <a:rPr lang="en-US" sz="1000" dirty="0" err="1">
                <a:solidFill>
                  <a:srgbClr val="0000FF"/>
                </a:solidFill>
              </a:rPr>
              <a:t>angiogenic</a:t>
            </a:r>
            <a:r>
              <a:rPr lang="en-US" sz="1000" dirty="0">
                <a:solidFill>
                  <a:srgbClr val="0000FF"/>
                </a:solidFill>
              </a:rPr>
              <a:t> potential of pomegranate fractions in vitro and in vivo. Angiogenesis. 2003</a:t>
            </a:r>
            <a:r>
              <a:rPr lang="tr-TR" sz="1000" dirty="0">
                <a:solidFill>
                  <a:srgbClr val="0000FF"/>
                </a:solidFill>
              </a:rPr>
              <a:t>;</a:t>
            </a:r>
            <a:r>
              <a:rPr lang="en-US" sz="1000" dirty="0">
                <a:solidFill>
                  <a:srgbClr val="0000FF"/>
                </a:solidFill>
              </a:rPr>
              <a:t> 6(2):121-</a:t>
            </a:r>
            <a:r>
              <a:rPr lang="tr-TR" sz="1000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159749" name="Picture 5" descr="ss2006_report_athero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1125538"/>
            <a:ext cx="312102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tr-TR" sz="8000" smtClean="0">
              <a:solidFill>
                <a:srgbClr val="6600FF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r>
              <a:rPr lang="tr-TR" sz="8000" smtClean="0">
                <a:solidFill>
                  <a:srgbClr val="6600FF"/>
                </a:solidFill>
                <a:latin typeface="Comic Sans MS" pitchFamily="66" charset="0"/>
              </a:rPr>
              <a:t>Bitkisel östrojenler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>
                <a:solidFill>
                  <a:srgbClr val="0000FF"/>
                </a:solidFill>
                <a:latin typeface="Comic Sans MS" pitchFamily="66" charset="0"/>
              </a:rPr>
              <a:t>Fitoöstrojenden zengin gıdalar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000" smtClean="0">
                <a:latin typeface="Comic Sans MS" pitchFamily="66" charset="0"/>
              </a:rPr>
              <a:t>Elma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>
                <a:latin typeface="Comic Sans MS" pitchFamily="66" charset="0"/>
              </a:rPr>
              <a:t>Baklagiller, bezelye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>
                <a:latin typeface="Comic Sans MS" pitchFamily="66" charset="0"/>
              </a:rPr>
              <a:t>Asparagus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>
                <a:latin typeface="Comic Sans MS" pitchFamily="66" charset="0"/>
              </a:rPr>
              <a:t>Brokoli, karnabahar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>
                <a:latin typeface="Comic Sans MS" pitchFamily="66" charset="0"/>
              </a:rPr>
              <a:t>Lahana (kırmızı, beyaz, kara)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>
                <a:latin typeface="Comic Sans MS" pitchFamily="66" charset="0"/>
              </a:rPr>
              <a:t>Buğday rüşeymi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>
                <a:latin typeface="Comic Sans MS" pitchFamily="66" charset="0"/>
              </a:rPr>
              <a:t>Çavdar, mısır, yulaf, arpa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>
                <a:latin typeface="Comic Sans MS" pitchFamily="66" charset="0"/>
              </a:rPr>
              <a:t>Esmer pirinç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>
                <a:latin typeface="Comic Sans MS" pitchFamily="66" charset="0"/>
              </a:rPr>
              <a:t>Yeşil biber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>
                <a:latin typeface="Comic Sans MS" pitchFamily="66" charset="0"/>
              </a:rPr>
              <a:t>Kiraz, vişne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>
                <a:latin typeface="Comic Sans MS" pitchFamily="66" charset="0"/>
              </a:rPr>
              <a:t>Sarımsak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>
                <a:latin typeface="Comic Sans MS" pitchFamily="66" charset="0"/>
              </a:rPr>
              <a:t>Soğan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>
                <a:latin typeface="Comic Sans MS" pitchFamily="66" charset="0"/>
              </a:rPr>
              <a:t>Süt</a:t>
            </a:r>
          </a:p>
          <a:p>
            <a:pPr eaLnBrk="1" hangingPunct="1">
              <a:lnSpc>
                <a:spcPct val="90000"/>
              </a:lnSpc>
            </a:pPr>
            <a:endParaRPr lang="tr-TR" sz="20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tr-TR" sz="20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tr-TR" sz="2000" smtClean="0">
              <a:latin typeface="Comic Sans MS" pitchFamily="66" charset="0"/>
            </a:endParaRPr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000" smtClean="0">
                <a:latin typeface="Comic Sans MS" pitchFamily="66" charset="0"/>
              </a:rPr>
              <a:t>Kabak çekirdeği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>
                <a:latin typeface="Comic Sans MS" pitchFamily="66" charset="0"/>
              </a:rPr>
              <a:t>Zeytin yağı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>
                <a:latin typeface="Comic Sans MS" pitchFamily="66" charset="0"/>
              </a:rPr>
              <a:t>Armut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b="1" smtClean="0">
                <a:solidFill>
                  <a:srgbClr val="FF0000"/>
                </a:solidFill>
                <a:latin typeface="Comic Sans MS" pitchFamily="66" charset="0"/>
              </a:rPr>
              <a:t>Keten tohumu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>
                <a:latin typeface="Comic Sans MS" pitchFamily="66" charset="0"/>
              </a:rPr>
              <a:t>Havuç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>
                <a:latin typeface="Comic Sans MS" pitchFamily="66" charset="0"/>
              </a:rPr>
              <a:t>Deniz börülcesi, yosunlar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>
                <a:latin typeface="Comic Sans MS" pitchFamily="66" charset="0"/>
              </a:rPr>
              <a:t>Ayçiçeği 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b="1" smtClean="0">
                <a:solidFill>
                  <a:srgbClr val="FF0000"/>
                </a:solidFill>
                <a:latin typeface="Comic Sans MS" pitchFamily="66" charset="0"/>
              </a:rPr>
              <a:t>Soya ürünleri</a:t>
            </a:r>
            <a:r>
              <a:rPr lang="tr-TR" sz="2000" smtClean="0">
                <a:latin typeface="Comic Sans MS" pitchFamily="66" charset="0"/>
              </a:rPr>
              <a:t> (fermente)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>
                <a:latin typeface="Comic Sans MS" pitchFamily="66" charset="0"/>
              </a:rPr>
              <a:t>Nar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>
                <a:latin typeface="Comic Sans MS" pitchFamily="66" charset="0"/>
              </a:rPr>
              <a:t>Kırmızı Yonca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>
                <a:latin typeface="Comic Sans MS" pitchFamily="66" charset="0"/>
              </a:rPr>
              <a:t>Adaçayı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>
                <a:latin typeface="Comic Sans MS" pitchFamily="66" charset="0"/>
              </a:rPr>
              <a:t>Rezene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smtClean="0">
                <a:latin typeface="Comic Sans MS" pitchFamily="66" charset="0"/>
              </a:rPr>
              <a:t>Meyan kökü</a:t>
            </a:r>
          </a:p>
          <a:p>
            <a:pPr eaLnBrk="1" hangingPunct="1">
              <a:lnSpc>
                <a:spcPct val="90000"/>
              </a:lnSpc>
            </a:pPr>
            <a:endParaRPr lang="tr-TR" sz="20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tr-TR" sz="20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tr-TR" sz="20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tr-TR" sz="20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tr-TR" sz="20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tr-TR" sz="200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05978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>
                <a:solidFill>
                  <a:srgbClr val="6600FF"/>
                </a:solidFill>
                <a:latin typeface="Comic Sans MS" pitchFamily="66" charset="0"/>
              </a:rPr>
              <a:t>Bitkisel östrojenler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400" dirty="0" smtClean="0">
                <a:latin typeface="Comic Sans MS" pitchFamily="66" charset="0"/>
              </a:rPr>
              <a:t>Bitkisel östrojenler (</a:t>
            </a:r>
            <a:r>
              <a:rPr lang="tr-TR" sz="2400" dirty="0" err="1" smtClean="0">
                <a:solidFill>
                  <a:srgbClr val="FF0000"/>
                </a:solidFill>
                <a:latin typeface="Comic Sans MS" pitchFamily="66" charset="0"/>
              </a:rPr>
              <a:t>fitoöstrojenler</a:t>
            </a:r>
            <a:r>
              <a:rPr lang="tr-TR" sz="2400" dirty="0" smtClean="0">
                <a:latin typeface="Comic Sans MS" pitchFamily="66" charset="0"/>
              </a:rPr>
              <a:t>) insan vücudunda yapılan östrojenlere çok benzerler fakat etkileri onlardan daha zayıftır (100 kat kadar).</a:t>
            </a:r>
          </a:p>
          <a:p>
            <a:pPr eaLnBrk="1" hangingPunct="1">
              <a:lnSpc>
                <a:spcPct val="80000"/>
              </a:lnSpc>
            </a:pPr>
            <a:endParaRPr lang="tr-TR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400" dirty="0" smtClean="0">
                <a:latin typeface="Comic Sans MS" pitchFamily="66" charset="0"/>
              </a:rPr>
              <a:t>İki grup bitkisel östrojen mevcuttur;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400" dirty="0" smtClean="0">
                <a:latin typeface="Comic Sans MS" pitchFamily="66" charset="0"/>
              </a:rPr>
              <a:t>      1) </a:t>
            </a:r>
            <a:r>
              <a:rPr lang="tr-TR" sz="2400" dirty="0" err="1" smtClean="0">
                <a:solidFill>
                  <a:srgbClr val="FF0000"/>
                </a:solidFill>
                <a:latin typeface="Comic Sans MS" pitchFamily="66" charset="0"/>
              </a:rPr>
              <a:t>İzoflavonlar</a:t>
            </a:r>
            <a:endParaRPr lang="tr-TR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400" dirty="0" smtClean="0">
                <a:latin typeface="Comic Sans MS" pitchFamily="66" charset="0"/>
              </a:rPr>
              <a:t>      2) </a:t>
            </a:r>
            <a:r>
              <a:rPr lang="tr-TR" sz="2400" dirty="0" err="1" smtClean="0">
                <a:solidFill>
                  <a:srgbClr val="FF0000"/>
                </a:solidFill>
                <a:latin typeface="Comic Sans MS" pitchFamily="66" charset="0"/>
              </a:rPr>
              <a:t>Lignanlar</a:t>
            </a:r>
            <a:r>
              <a:rPr lang="tr-TR" sz="2400" dirty="0" smtClean="0">
                <a:latin typeface="Comic Sans MS" pitchFamily="66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400" dirty="0" err="1" smtClean="0">
                <a:latin typeface="Comic Sans MS" pitchFamily="66" charset="0"/>
              </a:rPr>
              <a:t>İzoflavonlar</a:t>
            </a:r>
            <a:r>
              <a:rPr lang="tr-TR" sz="2400" dirty="0" smtClean="0">
                <a:latin typeface="Comic Sans MS" pitchFamily="66" charset="0"/>
              </a:rPr>
              <a:t> en çok </a:t>
            </a:r>
            <a:r>
              <a:rPr lang="tr-TR" sz="2400" dirty="0" smtClean="0">
                <a:solidFill>
                  <a:srgbClr val="FF0000"/>
                </a:solidFill>
                <a:latin typeface="Comic Sans MS" pitchFamily="66" charset="0"/>
              </a:rPr>
              <a:t>soya</a:t>
            </a:r>
            <a:r>
              <a:rPr lang="tr-TR" sz="2400" dirty="0" smtClean="0">
                <a:latin typeface="Comic Sans MS" pitchFamily="66" charset="0"/>
              </a:rPr>
              <a:t>da, </a:t>
            </a:r>
            <a:r>
              <a:rPr lang="tr-TR" sz="2400" dirty="0" err="1" smtClean="0">
                <a:latin typeface="Comic Sans MS" pitchFamily="66" charset="0"/>
              </a:rPr>
              <a:t>lignanlar</a:t>
            </a:r>
            <a:r>
              <a:rPr lang="tr-TR" sz="2400" dirty="0" smtClean="0">
                <a:latin typeface="Comic Sans MS" pitchFamily="66" charset="0"/>
              </a:rPr>
              <a:t> ise </a:t>
            </a:r>
            <a:r>
              <a:rPr lang="tr-TR" sz="2400" dirty="0" smtClean="0">
                <a:solidFill>
                  <a:srgbClr val="FF0000"/>
                </a:solidFill>
                <a:latin typeface="Comic Sans MS" pitchFamily="66" charset="0"/>
              </a:rPr>
              <a:t>keten tohumun</a:t>
            </a:r>
            <a:r>
              <a:rPr lang="tr-TR" sz="2400" dirty="0" smtClean="0">
                <a:latin typeface="Comic Sans MS" pitchFamily="66" charset="0"/>
              </a:rPr>
              <a:t>da bulunur. Diğer baklagiller de soya kadar olmamakla birlikte </a:t>
            </a:r>
            <a:r>
              <a:rPr lang="tr-TR" sz="2400" dirty="0" err="1" smtClean="0">
                <a:latin typeface="Comic Sans MS" pitchFamily="66" charset="0"/>
              </a:rPr>
              <a:t>izoflavonlardan</a:t>
            </a:r>
            <a:r>
              <a:rPr lang="tr-TR" sz="2400" dirty="0" smtClean="0">
                <a:latin typeface="Comic Sans MS" pitchFamily="66" charset="0"/>
              </a:rPr>
              <a:t> zengindir.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400" dirty="0" smtClean="0">
                <a:latin typeface="Comic Sans MS" pitchFamily="66" charset="0"/>
              </a:rPr>
              <a:t>Diğer bitkilerdeki </a:t>
            </a:r>
            <a:r>
              <a:rPr lang="tr-TR" sz="2400" dirty="0" err="1" smtClean="0">
                <a:latin typeface="Comic Sans MS" pitchFamily="66" charset="0"/>
              </a:rPr>
              <a:t>izoflavon</a:t>
            </a:r>
            <a:r>
              <a:rPr lang="tr-TR" sz="2400" dirty="0" smtClean="0">
                <a:latin typeface="Comic Sans MS" pitchFamily="66" charset="0"/>
              </a:rPr>
              <a:t> miktarı ise düşüktür. 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3333FF"/>
                </a:solidFill>
                <a:latin typeface="Comic Sans MS" pitchFamily="66" charset="0"/>
              </a:rPr>
              <a:t>Keten tohumu-Meme tümörü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4757742" cy="4186254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>
                <a:latin typeface="Comic Sans MS" pitchFamily="66" charset="0"/>
              </a:rPr>
              <a:t>Bazı kanser uzmanları meme kanseri olan kadınların keten tohumu yememelerini öneriyor. </a:t>
            </a:r>
          </a:p>
          <a:p>
            <a:endParaRPr lang="tr-TR" dirty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Bunun nedeni keten tohumunun </a:t>
            </a: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bitkisel östrojen </a:t>
            </a:r>
            <a:r>
              <a:rPr lang="tr-TR" dirty="0" smtClean="0">
                <a:latin typeface="Comic Sans MS" pitchFamily="66" charset="0"/>
              </a:rPr>
              <a:t>olmasıdır.  Fakat bunun bilimsel bir esası yoktur. </a:t>
            </a:r>
            <a:endParaRPr lang="tr-TR" dirty="0">
              <a:latin typeface="Comic Sans MS" pitchFamily="66" charset="0"/>
            </a:endParaRPr>
          </a:p>
        </p:txBody>
      </p:sp>
      <p:pic>
        <p:nvPicPr>
          <p:cNvPr id="4" name="Picture 4" descr="Keten Tohum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429256" y="2071678"/>
            <a:ext cx="3146416" cy="3527322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01882177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sz="4000" smtClean="0">
                <a:solidFill>
                  <a:srgbClr val="6600FF"/>
                </a:solidFill>
                <a:latin typeface="Comic Sans MS" pitchFamily="66" charset="0"/>
              </a:rPr>
              <a:t>Bitkisel östrojenlerin </a:t>
            </a:r>
            <a:br>
              <a:rPr lang="tr-TR" sz="4000" smtClean="0">
                <a:solidFill>
                  <a:srgbClr val="6600FF"/>
                </a:solidFill>
                <a:latin typeface="Comic Sans MS" pitchFamily="66" charset="0"/>
              </a:rPr>
            </a:br>
            <a:r>
              <a:rPr lang="tr-TR" sz="4000" smtClean="0">
                <a:solidFill>
                  <a:srgbClr val="6600FF"/>
                </a:solidFill>
                <a:latin typeface="Comic Sans MS" pitchFamily="66" charset="0"/>
              </a:rPr>
              <a:t>etki mekanizması</a:t>
            </a:r>
            <a:r>
              <a:rPr lang="tr-TR" sz="4000" smtClean="0">
                <a:latin typeface="Comic Sans MS" pitchFamily="66" charset="0"/>
              </a:rPr>
              <a:t> 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tr-TR" sz="24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tr-TR" sz="2400" dirty="0" smtClean="0">
                <a:latin typeface="Comic Sans MS" pitchFamily="66" charset="0"/>
              </a:rPr>
              <a:t>Bitkisel östrojenler (</a:t>
            </a:r>
            <a:r>
              <a:rPr lang="tr-TR" sz="2400" dirty="0" err="1" smtClean="0">
                <a:solidFill>
                  <a:srgbClr val="FF0000"/>
                </a:solidFill>
                <a:latin typeface="Comic Sans MS" pitchFamily="66" charset="0"/>
              </a:rPr>
              <a:t>fitoöstrojenler</a:t>
            </a:r>
            <a:r>
              <a:rPr lang="tr-TR" sz="2400" dirty="0" smtClean="0">
                <a:latin typeface="Comic Sans MS" pitchFamily="66" charset="0"/>
              </a:rPr>
              <a:t>) insan vücudunda yapılan östrojenlere çok benzerler fakat etkileri onlardan daha zayıftır (100 kat kadar).</a:t>
            </a:r>
          </a:p>
          <a:p>
            <a:pPr eaLnBrk="1" hangingPunct="1">
              <a:lnSpc>
                <a:spcPct val="90000"/>
              </a:lnSpc>
            </a:pPr>
            <a:endParaRPr lang="tr-TR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dirty="0" smtClean="0">
                <a:latin typeface="Comic Sans MS" pitchFamily="66" charset="0"/>
              </a:rPr>
              <a:t>Bitkisel östrojenler insan vücudundaki  yapılan yapılan östrojenlerle </a:t>
            </a:r>
            <a:r>
              <a:rPr lang="tr-TR" sz="2400" dirty="0" smtClean="0">
                <a:solidFill>
                  <a:srgbClr val="FF0000"/>
                </a:solidFill>
                <a:latin typeface="Comic Sans MS" pitchFamily="66" charset="0"/>
              </a:rPr>
              <a:t>yarışmaya girerek</a:t>
            </a:r>
            <a:r>
              <a:rPr lang="tr-TR" sz="2400" dirty="0" smtClean="0">
                <a:latin typeface="Comic Sans MS" pitchFamily="66" charset="0"/>
              </a:rPr>
              <a:t> onların reseptörlerine (alıcı) yapışmasını engellerler; böylece etkilerinin azalmasına neden olurlar. </a:t>
            </a:r>
          </a:p>
          <a:p>
            <a:pPr eaLnBrk="1" hangingPunct="1">
              <a:lnSpc>
                <a:spcPct val="90000"/>
              </a:lnSpc>
            </a:pPr>
            <a:endParaRPr lang="tr-TR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dirty="0" smtClean="0">
                <a:latin typeface="Comic Sans MS" pitchFamily="66" charset="0"/>
              </a:rPr>
              <a:t>Örneğin </a:t>
            </a:r>
            <a:r>
              <a:rPr lang="tr-TR" sz="2400" dirty="0" smtClean="0">
                <a:solidFill>
                  <a:srgbClr val="FF0000"/>
                </a:solidFill>
                <a:latin typeface="Comic Sans MS" pitchFamily="66" charset="0"/>
              </a:rPr>
              <a:t>meme kanserinin</a:t>
            </a:r>
            <a:r>
              <a:rPr lang="tr-TR" sz="2400" dirty="0" smtClean="0">
                <a:latin typeface="Comic Sans MS" pitchFamily="66" charset="0"/>
              </a:rPr>
              <a:t> en önemli nedenlerinden biri aşırı östrojene (kadınlık hormonu) maruz kalmaktır.</a:t>
            </a:r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539750" y="6165850"/>
            <a:ext cx="8208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r-TR" sz="1000">
                <a:solidFill>
                  <a:srgbClr val="6600FF"/>
                </a:solidFill>
              </a:rPr>
              <a:t>Mazur, W, Adlercreutz H. Overview of naturally occurring endocrine-active substances in the human diet in relation to human health. Nutrition 2000;16:654-658.</a:t>
            </a:r>
            <a:r>
              <a:rPr lang="tr-TR" sz="1000">
                <a:solidFill>
                  <a:srgbClr val="6600FF"/>
                </a:solidFill>
                <a:hlinkClick r:id="rId2"/>
              </a:rPr>
              <a:t>[</a:t>
            </a:r>
            <a:r>
              <a:rPr lang="tr-TR" sz="1000">
                <a:solidFill>
                  <a:srgbClr val="66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802595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Keten tohumu-Meme tümörü</a:t>
            </a:r>
            <a:endParaRPr lang="tr-TR" dirty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>
                <a:latin typeface="Comic Sans MS" pitchFamily="66" charset="0"/>
              </a:rPr>
              <a:t>2002’de </a:t>
            </a:r>
            <a:r>
              <a:rPr lang="tr-TR" dirty="0" err="1">
                <a:solidFill>
                  <a:srgbClr val="FF0000"/>
                </a:solidFill>
                <a:latin typeface="Comic Sans MS" pitchFamily="66" charset="0"/>
              </a:rPr>
              <a:t>Saarinen</a:t>
            </a:r>
            <a:r>
              <a:rPr lang="tr-TR" dirty="0">
                <a:latin typeface="Comic Sans MS" pitchFamily="66" charset="0"/>
              </a:rPr>
              <a:t> </a:t>
            </a:r>
            <a:r>
              <a:rPr lang="tr-TR" dirty="0" smtClean="0">
                <a:latin typeface="Comic Sans MS" pitchFamily="66" charset="0"/>
              </a:rPr>
              <a:t>ve </a:t>
            </a:r>
            <a:r>
              <a:rPr lang="tr-TR" dirty="0">
                <a:latin typeface="Comic Sans MS" pitchFamily="66" charset="0"/>
              </a:rPr>
              <a:t>arkadaşları </a:t>
            </a:r>
            <a:r>
              <a:rPr lang="tr-TR" dirty="0">
                <a:solidFill>
                  <a:srgbClr val="FF0000"/>
                </a:solidFill>
                <a:latin typeface="Comic Sans MS" pitchFamily="66" charset="0"/>
              </a:rPr>
              <a:t>DMBA</a:t>
            </a:r>
            <a:r>
              <a:rPr lang="tr-TR" dirty="0">
                <a:latin typeface="Comic Sans MS" pitchFamily="66" charset="0"/>
              </a:rPr>
              <a:t> ile meme kanseri yapılmış farelerde keten tohumunun tümör oluşumu ve gelişimini engellediğini göstermişler. </a:t>
            </a:r>
          </a:p>
          <a:p>
            <a:pPr marL="0" indent="0">
              <a:buNone/>
            </a:pPr>
            <a:endParaRPr lang="tr-TR" dirty="0">
              <a:latin typeface="Comic Sans MS" pitchFamily="66" charset="0"/>
            </a:endParaRPr>
          </a:p>
          <a:p>
            <a:r>
              <a:rPr lang="tr-TR" dirty="0">
                <a:latin typeface="Comic Sans MS" pitchFamily="66" charset="0"/>
              </a:rPr>
              <a:t>20005’te </a:t>
            </a:r>
            <a:r>
              <a:rPr lang="tr-TR" dirty="0" err="1">
                <a:solidFill>
                  <a:srgbClr val="FF0000"/>
                </a:solidFill>
                <a:latin typeface="Comic Sans MS" pitchFamily="66" charset="0"/>
              </a:rPr>
              <a:t>Wang</a:t>
            </a:r>
            <a:r>
              <a:rPr lang="tr-TR" dirty="0">
                <a:latin typeface="Comic Sans MS" pitchFamily="66" charset="0"/>
              </a:rPr>
              <a:t> ve arkadaşları </a:t>
            </a:r>
            <a:r>
              <a:rPr lang="tr-TR" dirty="0" smtClean="0">
                <a:latin typeface="Comic Sans MS" pitchFamily="66" charset="0"/>
              </a:rPr>
              <a:t>keten tohumunun değişik unsurlarını (yağ, </a:t>
            </a:r>
            <a:r>
              <a:rPr lang="tr-TR" dirty="0" err="1" smtClean="0">
                <a:latin typeface="Comic Sans MS" pitchFamily="66" charset="0"/>
              </a:rPr>
              <a:t>lignan</a:t>
            </a:r>
            <a:r>
              <a:rPr lang="tr-TR" dirty="0" smtClean="0">
                <a:latin typeface="Comic Sans MS" pitchFamily="66" charset="0"/>
              </a:rPr>
              <a:t>) yiyen </a:t>
            </a:r>
            <a:r>
              <a:rPr lang="tr-TR" dirty="0">
                <a:latin typeface="Comic Sans MS" pitchFamily="66" charset="0"/>
              </a:rPr>
              <a:t>farelere </a:t>
            </a:r>
            <a:r>
              <a:rPr lang="tr-TR" dirty="0">
                <a:solidFill>
                  <a:srgbClr val="FF0000"/>
                </a:solidFill>
                <a:latin typeface="Comic Sans MS" pitchFamily="66" charset="0"/>
              </a:rPr>
              <a:t>östrojen reseptörü negatif </a:t>
            </a:r>
            <a:r>
              <a:rPr lang="tr-TR" dirty="0">
                <a:latin typeface="Comic Sans MS" pitchFamily="66" charset="0"/>
              </a:rPr>
              <a:t>meme </a:t>
            </a:r>
            <a:r>
              <a:rPr lang="tr-TR" dirty="0" smtClean="0">
                <a:latin typeface="Comic Sans MS" pitchFamily="66" charset="0"/>
              </a:rPr>
              <a:t>kanseri </a:t>
            </a:r>
            <a:r>
              <a:rPr lang="tr-TR" dirty="0">
                <a:latin typeface="Comic Sans MS" pitchFamily="66" charset="0"/>
              </a:rPr>
              <a:t>hücreleri zerk etmişler. </a:t>
            </a:r>
            <a:endParaRPr lang="tr-TR" dirty="0" smtClean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Keten </a:t>
            </a:r>
            <a:r>
              <a:rPr lang="tr-TR" dirty="0">
                <a:latin typeface="Comic Sans MS" pitchFamily="66" charset="0"/>
              </a:rPr>
              <a:t>tohumunun bütün unsurlarının tümör büyümesini bariz yavaşlattığı görülmüş.  </a:t>
            </a:r>
          </a:p>
          <a:p>
            <a:pPr marL="0" indent="0">
              <a:buNone/>
            </a:pPr>
            <a:endParaRPr lang="tr-TR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23528" y="6021288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b="1" dirty="0" err="1">
                <a:latin typeface="Comic Sans MS" pitchFamily="66" charset="0"/>
              </a:rPr>
              <a:t>Saarinen</a:t>
            </a:r>
            <a:r>
              <a:rPr lang="tr-TR" sz="1000" b="1" dirty="0">
                <a:latin typeface="Comic Sans MS" pitchFamily="66" charset="0"/>
              </a:rPr>
              <a:t> </a:t>
            </a:r>
            <a:r>
              <a:rPr lang="tr-TR" sz="1000" b="1" dirty="0" smtClean="0">
                <a:latin typeface="Comic Sans MS" pitchFamily="66" charset="0"/>
              </a:rPr>
              <a:t>NM </a:t>
            </a:r>
            <a:r>
              <a:rPr lang="tr-TR" sz="1000" dirty="0">
                <a:latin typeface="Comic Sans MS" pitchFamily="66" charset="0"/>
              </a:rPr>
              <a:t>, </a:t>
            </a:r>
            <a:r>
              <a:rPr lang="tr-TR" sz="1000" b="1" dirty="0" err="1">
                <a:latin typeface="Comic Sans MS" pitchFamily="66" charset="0"/>
              </a:rPr>
              <a:t>Huovinen</a:t>
            </a:r>
            <a:r>
              <a:rPr lang="tr-TR" sz="1000" b="1" dirty="0">
                <a:latin typeface="Comic Sans MS" pitchFamily="66" charset="0"/>
              </a:rPr>
              <a:t> R </a:t>
            </a:r>
            <a:r>
              <a:rPr lang="tr-TR" sz="1000" dirty="0">
                <a:latin typeface="Comic Sans MS" pitchFamily="66" charset="0"/>
              </a:rPr>
              <a:t>, </a:t>
            </a:r>
            <a:r>
              <a:rPr lang="tr-TR" sz="1000" b="1" dirty="0" err="1">
                <a:latin typeface="Comic Sans MS" pitchFamily="66" charset="0"/>
              </a:rPr>
              <a:t>Warri</a:t>
            </a:r>
            <a:r>
              <a:rPr lang="tr-TR" sz="1000" b="1" dirty="0">
                <a:latin typeface="Comic Sans MS" pitchFamily="66" charset="0"/>
              </a:rPr>
              <a:t> A </a:t>
            </a:r>
            <a:r>
              <a:rPr lang="tr-TR" sz="1000" dirty="0">
                <a:latin typeface="Comic Sans MS" pitchFamily="66" charset="0"/>
              </a:rPr>
              <a:t>et al. </a:t>
            </a:r>
            <a:r>
              <a:rPr lang="tr-TR" sz="1000" b="1" dirty="0" err="1">
                <a:latin typeface="Comic Sans MS" pitchFamily="66" charset="0"/>
              </a:rPr>
              <a:t>Enterolactone</a:t>
            </a:r>
            <a:r>
              <a:rPr lang="tr-TR" sz="1000" b="1" dirty="0">
                <a:latin typeface="Comic Sans MS" pitchFamily="66" charset="0"/>
              </a:rPr>
              <a:t> </a:t>
            </a:r>
            <a:r>
              <a:rPr lang="tr-TR" sz="1000" b="1" dirty="0" err="1">
                <a:latin typeface="Comic Sans MS" pitchFamily="66" charset="0"/>
              </a:rPr>
              <a:t>inhibits</a:t>
            </a:r>
            <a:r>
              <a:rPr lang="tr-TR" sz="1000" b="1" dirty="0">
                <a:latin typeface="Comic Sans MS" pitchFamily="66" charset="0"/>
              </a:rPr>
              <a:t> </a:t>
            </a:r>
            <a:r>
              <a:rPr lang="tr-TR" sz="1000" b="1" dirty="0" err="1">
                <a:latin typeface="Comic Sans MS" pitchFamily="66" charset="0"/>
              </a:rPr>
              <a:t>the</a:t>
            </a:r>
            <a:r>
              <a:rPr lang="tr-TR" sz="1000" b="1" dirty="0">
                <a:latin typeface="Comic Sans MS" pitchFamily="66" charset="0"/>
              </a:rPr>
              <a:t> </a:t>
            </a:r>
            <a:r>
              <a:rPr lang="tr-TR" sz="1000" b="1" dirty="0" err="1">
                <a:latin typeface="Comic Sans MS" pitchFamily="66" charset="0"/>
              </a:rPr>
              <a:t>growth</a:t>
            </a:r>
            <a:r>
              <a:rPr lang="tr-TR" sz="1000" b="1" dirty="0">
                <a:latin typeface="Comic Sans MS" pitchFamily="66" charset="0"/>
              </a:rPr>
              <a:t> of 7,12-dimethylbenz(a)</a:t>
            </a:r>
            <a:r>
              <a:rPr lang="tr-TR" sz="1000" b="1" dirty="0" err="1">
                <a:latin typeface="Comic Sans MS" pitchFamily="66" charset="0"/>
              </a:rPr>
              <a:t>anthracene-induced</a:t>
            </a:r>
            <a:r>
              <a:rPr lang="tr-TR" sz="1000" b="1" dirty="0">
                <a:latin typeface="Comic Sans MS" pitchFamily="66" charset="0"/>
              </a:rPr>
              <a:t> </a:t>
            </a:r>
            <a:r>
              <a:rPr lang="tr-TR" sz="1000" b="1" dirty="0" err="1">
                <a:latin typeface="Comic Sans MS" pitchFamily="66" charset="0"/>
              </a:rPr>
              <a:t>mammary</a:t>
            </a:r>
            <a:r>
              <a:rPr lang="tr-TR" sz="1000" b="1" dirty="0">
                <a:latin typeface="Comic Sans MS" pitchFamily="66" charset="0"/>
              </a:rPr>
              <a:t> </a:t>
            </a:r>
            <a:r>
              <a:rPr lang="tr-TR" sz="1000" b="1" dirty="0" err="1">
                <a:latin typeface="Comic Sans MS" pitchFamily="66" charset="0"/>
              </a:rPr>
              <a:t>carcinomas</a:t>
            </a:r>
            <a:r>
              <a:rPr lang="tr-TR" sz="1000" b="1" dirty="0">
                <a:latin typeface="Comic Sans MS" pitchFamily="66" charset="0"/>
              </a:rPr>
              <a:t> in </a:t>
            </a:r>
            <a:r>
              <a:rPr lang="tr-TR" sz="1000" b="1" dirty="0" err="1">
                <a:latin typeface="Comic Sans MS" pitchFamily="66" charset="0"/>
              </a:rPr>
              <a:t>the</a:t>
            </a:r>
            <a:r>
              <a:rPr lang="tr-TR" sz="1000" b="1" dirty="0">
                <a:latin typeface="Comic Sans MS" pitchFamily="66" charset="0"/>
              </a:rPr>
              <a:t> </a:t>
            </a:r>
            <a:r>
              <a:rPr lang="tr-TR" sz="1000" b="1" dirty="0" err="1">
                <a:latin typeface="Comic Sans MS" pitchFamily="66" charset="0"/>
              </a:rPr>
              <a:t>rat</a:t>
            </a:r>
            <a:r>
              <a:rPr lang="tr-TR" sz="1000" b="1" dirty="0">
                <a:latin typeface="Comic Sans MS" pitchFamily="66" charset="0"/>
              </a:rPr>
              <a:t>. </a:t>
            </a:r>
            <a:r>
              <a:rPr lang="tr-TR" sz="1000" dirty="0" err="1">
                <a:latin typeface="Comic Sans MS" pitchFamily="66" charset="0"/>
              </a:rPr>
              <a:t>Mol</a:t>
            </a:r>
            <a:r>
              <a:rPr lang="tr-TR" sz="1000" dirty="0">
                <a:latin typeface="Comic Sans MS" pitchFamily="66" charset="0"/>
              </a:rPr>
              <a:t> </a:t>
            </a:r>
            <a:r>
              <a:rPr lang="tr-TR" sz="1000" dirty="0" err="1">
                <a:latin typeface="Comic Sans MS" pitchFamily="66" charset="0"/>
              </a:rPr>
              <a:t>Cancer</a:t>
            </a:r>
            <a:r>
              <a:rPr lang="tr-TR" sz="1000" dirty="0">
                <a:latin typeface="Comic Sans MS" pitchFamily="66" charset="0"/>
              </a:rPr>
              <a:t> </a:t>
            </a:r>
            <a:r>
              <a:rPr lang="tr-TR" sz="1000" dirty="0" err="1">
                <a:latin typeface="Comic Sans MS" pitchFamily="66" charset="0"/>
              </a:rPr>
              <a:t>Ther</a:t>
            </a:r>
            <a:r>
              <a:rPr lang="tr-TR" sz="1000" dirty="0">
                <a:latin typeface="Comic Sans MS" pitchFamily="66" charset="0"/>
              </a:rPr>
              <a:t>. 2002 Aug;1(10):869-76</a:t>
            </a:r>
            <a:r>
              <a:rPr lang="tr-TR" sz="1000" dirty="0" smtClean="0">
                <a:latin typeface="Comic Sans MS" pitchFamily="66" charset="0"/>
              </a:rPr>
              <a:t>.</a:t>
            </a:r>
          </a:p>
          <a:p>
            <a:r>
              <a:rPr lang="tr-TR" sz="1000" dirty="0" err="1">
                <a:latin typeface="Comic Sans MS" pitchFamily="66" charset="0"/>
                <a:hlinkClick r:id="rId2"/>
              </a:rPr>
              <a:t>Wang</a:t>
            </a:r>
            <a:r>
              <a:rPr lang="tr-TR" sz="1000" dirty="0">
                <a:latin typeface="Comic Sans MS" pitchFamily="66" charset="0"/>
                <a:hlinkClick r:id="rId2"/>
              </a:rPr>
              <a:t> L </a:t>
            </a:r>
            <a:r>
              <a:rPr lang="tr-TR" sz="1000" b="1" dirty="0">
                <a:latin typeface="Comic Sans MS" pitchFamily="66" charset="0"/>
              </a:rPr>
              <a:t>, </a:t>
            </a:r>
            <a:r>
              <a:rPr lang="tr-TR" sz="1000" dirty="0" err="1">
                <a:latin typeface="Comic Sans MS" pitchFamily="66" charset="0"/>
                <a:hlinkClick r:id="rId3"/>
              </a:rPr>
              <a:t>Chen</a:t>
            </a:r>
            <a:r>
              <a:rPr lang="tr-TR" sz="1000" dirty="0">
                <a:latin typeface="Comic Sans MS" pitchFamily="66" charset="0"/>
                <a:hlinkClick r:id="rId3"/>
              </a:rPr>
              <a:t> J </a:t>
            </a:r>
            <a:r>
              <a:rPr lang="tr-TR" sz="1000" b="1" dirty="0">
                <a:latin typeface="Comic Sans MS" pitchFamily="66" charset="0"/>
              </a:rPr>
              <a:t>, </a:t>
            </a:r>
            <a:r>
              <a:rPr lang="tr-TR" sz="1000" dirty="0" err="1">
                <a:latin typeface="Comic Sans MS" pitchFamily="66" charset="0"/>
                <a:hlinkClick r:id="rId4"/>
              </a:rPr>
              <a:t>Thompson</a:t>
            </a:r>
            <a:r>
              <a:rPr lang="tr-TR" sz="1000" dirty="0">
                <a:latin typeface="Comic Sans MS" pitchFamily="66" charset="0"/>
                <a:hlinkClick r:id="rId4"/>
              </a:rPr>
              <a:t> LU </a:t>
            </a:r>
            <a:r>
              <a:rPr lang="tr-TR" sz="1000" b="1" dirty="0">
                <a:latin typeface="Comic Sans MS" pitchFamily="66" charset="0"/>
              </a:rPr>
              <a:t>. </a:t>
            </a:r>
            <a:r>
              <a:rPr lang="tr-TR" sz="1000" dirty="0" err="1">
                <a:latin typeface="Comic Sans MS" pitchFamily="66" charset="0"/>
              </a:rPr>
              <a:t>The</a:t>
            </a:r>
            <a:r>
              <a:rPr lang="tr-TR" sz="1000" dirty="0">
                <a:latin typeface="Comic Sans MS" pitchFamily="66" charset="0"/>
              </a:rPr>
              <a:t> </a:t>
            </a:r>
            <a:r>
              <a:rPr lang="tr-TR" sz="1000" dirty="0" err="1">
                <a:latin typeface="Comic Sans MS" pitchFamily="66" charset="0"/>
              </a:rPr>
              <a:t>inhibitory</a:t>
            </a:r>
            <a:r>
              <a:rPr lang="tr-TR" sz="1000" dirty="0">
                <a:latin typeface="Comic Sans MS" pitchFamily="66" charset="0"/>
              </a:rPr>
              <a:t> </a:t>
            </a:r>
            <a:r>
              <a:rPr lang="tr-TR" sz="1000" dirty="0" err="1">
                <a:latin typeface="Comic Sans MS" pitchFamily="66" charset="0"/>
              </a:rPr>
              <a:t>effect</a:t>
            </a:r>
            <a:r>
              <a:rPr lang="tr-TR" sz="1000" dirty="0">
                <a:latin typeface="Comic Sans MS" pitchFamily="66" charset="0"/>
              </a:rPr>
              <a:t> of </a:t>
            </a:r>
            <a:r>
              <a:rPr lang="tr-TR" sz="1000" dirty="0" err="1">
                <a:latin typeface="Comic Sans MS" pitchFamily="66" charset="0"/>
              </a:rPr>
              <a:t>flaxseed</a:t>
            </a:r>
            <a:r>
              <a:rPr lang="tr-TR" sz="1000" dirty="0">
                <a:latin typeface="Comic Sans MS" pitchFamily="66" charset="0"/>
              </a:rPr>
              <a:t> on </a:t>
            </a:r>
            <a:r>
              <a:rPr lang="tr-TR" sz="1000" dirty="0" err="1">
                <a:latin typeface="Comic Sans MS" pitchFamily="66" charset="0"/>
              </a:rPr>
              <a:t>the</a:t>
            </a:r>
            <a:r>
              <a:rPr lang="tr-TR" sz="1000" dirty="0">
                <a:latin typeface="Comic Sans MS" pitchFamily="66" charset="0"/>
              </a:rPr>
              <a:t> </a:t>
            </a:r>
            <a:r>
              <a:rPr lang="tr-TR" sz="1000" dirty="0" err="1">
                <a:latin typeface="Comic Sans MS" pitchFamily="66" charset="0"/>
              </a:rPr>
              <a:t>growth</a:t>
            </a:r>
            <a:r>
              <a:rPr lang="tr-TR" sz="1000" dirty="0">
                <a:latin typeface="Comic Sans MS" pitchFamily="66" charset="0"/>
              </a:rPr>
              <a:t> </a:t>
            </a:r>
            <a:r>
              <a:rPr lang="tr-TR" sz="1000" dirty="0" err="1">
                <a:latin typeface="Comic Sans MS" pitchFamily="66" charset="0"/>
              </a:rPr>
              <a:t>and</a:t>
            </a:r>
            <a:r>
              <a:rPr lang="tr-TR" sz="1000" dirty="0">
                <a:latin typeface="Comic Sans MS" pitchFamily="66" charset="0"/>
              </a:rPr>
              <a:t> </a:t>
            </a:r>
            <a:r>
              <a:rPr lang="tr-TR" sz="1000" dirty="0" err="1">
                <a:latin typeface="Comic Sans MS" pitchFamily="66" charset="0"/>
              </a:rPr>
              <a:t>metastasis</a:t>
            </a:r>
            <a:r>
              <a:rPr lang="tr-TR" sz="1000" dirty="0">
                <a:latin typeface="Comic Sans MS" pitchFamily="66" charset="0"/>
              </a:rPr>
              <a:t> of </a:t>
            </a:r>
            <a:r>
              <a:rPr lang="tr-TR" sz="1000" dirty="0" err="1">
                <a:latin typeface="Comic Sans MS" pitchFamily="66" charset="0"/>
              </a:rPr>
              <a:t>estrogen</a:t>
            </a:r>
            <a:r>
              <a:rPr lang="tr-TR" sz="1000" dirty="0">
                <a:latin typeface="Comic Sans MS" pitchFamily="66" charset="0"/>
              </a:rPr>
              <a:t> </a:t>
            </a:r>
            <a:r>
              <a:rPr lang="tr-TR" sz="1000" dirty="0" err="1">
                <a:latin typeface="Comic Sans MS" pitchFamily="66" charset="0"/>
              </a:rPr>
              <a:t>receptor</a:t>
            </a:r>
            <a:r>
              <a:rPr lang="tr-TR" sz="1000" dirty="0">
                <a:latin typeface="Comic Sans MS" pitchFamily="66" charset="0"/>
              </a:rPr>
              <a:t> </a:t>
            </a:r>
            <a:r>
              <a:rPr lang="tr-TR" sz="1000" dirty="0" err="1">
                <a:latin typeface="Comic Sans MS" pitchFamily="66" charset="0"/>
              </a:rPr>
              <a:t>negative</a:t>
            </a:r>
            <a:r>
              <a:rPr lang="tr-TR" sz="1000" dirty="0">
                <a:latin typeface="Comic Sans MS" pitchFamily="66" charset="0"/>
              </a:rPr>
              <a:t> </a:t>
            </a:r>
            <a:r>
              <a:rPr lang="tr-TR" sz="1000" dirty="0" err="1">
                <a:latin typeface="Comic Sans MS" pitchFamily="66" charset="0"/>
              </a:rPr>
              <a:t>human</a:t>
            </a:r>
            <a:r>
              <a:rPr lang="tr-TR" sz="1000" dirty="0">
                <a:latin typeface="Comic Sans MS" pitchFamily="66" charset="0"/>
              </a:rPr>
              <a:t> </a:t>
            </a:r>
            <a:r>
              <a:rPr lang="tr-TR" sz="1000" dirty="0" err="1">
                <a:latin typeface="Comic Sans MS" pitchFamily="66" charset="0"/>
              </a:rPr>
              <a:t>breast</a:t>
            </a:r>
            <a:r>
              <a:rPr lang="tr-TR" sz="1000" dirty="0">
                <a:latin typeface="Comic Sans MS" pitchFamily="66" charset="0"/>
              </a:rPr>
              <a:t> </a:t>
            </a:r>
            <a:r>
              <a:rPr lang="tr-TR" sz="1000" dirty="0" err="1">
                <a:latin typeface="Comic Sans MS" pitchFamily="66" charset="0"/>
              </a:rPr>
              <a:t>cancer</a:t>
            </a:r>
            <a:r>
              <a:rPr lang="tr-TR" sz="1000" dirty="0">
                <a:latin typeface="Comic Sans MS" pitchFamily="66" charset="0"/>
              </a:rPr>
              <a:t> </a:t>
            </a:r>
            <a:r>
              <a:rPr lang="tr-TR" sz="1000" dirty="0" err="1">
                <a:latin typeface="Comic Sans MS" pitchFamily="66" charset="0"/>
              </a:rPr>
              <a:t>xenograftsis</a:t>
            </a:r>
            <a:r>
              <a:rPr lang="tr-TR" sz="1000" dirty="0">
                <a:latin typeface="Comic Sans MS" pitchFamily="66" charset="0"/>
              </a:rPr>
              <a:t> </a:t>
            </a:r>
            <a:r>
              <a:rPr lang="tr-TR" sz="1000" dirty="0" err="1">
                <a:latin typeface="Comic Sans MS" pitchFamily="66" charset="0"/>
              </a:rPr>
              <a:t>attributed</a:t>
            </a:r>
            <a:r>
              <a:rPr lang="tr-TR" sz="1000" dirty="0">
                <a:latin typeface="Comic Sans MS" pitchFamily="66" charset="0"/>
              </a:rPr>
              <a:t> </a:t>
            </a:r>
            <a:r>
              <a:rPr lang="tr-TR" sz="1000" dirty="0" err="1">
                <a:latin typeface="Comic Sans MS" pitchFamily="66" charset="0"/>
              </a:rPr>
              <a:t>to</a:t>
            </a:r>
            <a:r>
              <a:rPr lang="tr-TR" sz="1000" dirty="0">
                <a:latin typeface="Comic Sans MS" pitchFamily="66" charset="0"/>
              </a:rPr>
              <a:t> </a:t>
            </a:r>
            <a:r>
              <a:rPr lang="tr-TR" sz="1000" dirty="0" err="1">
                <a:latin typeface="Comic Sans MS" pitchFamily="66" charset="0"/>
              </a:rPr>
              <a:t>both</a:t>
            </a:r>
            <a:r>
              <a:rPr lang="tr-TR" sz="1000" dirty="0">
                <a:latin typeface="Comic Sans MS" pitchFamily="66" charset="0"/>
              </a:rPr>
              <a:t> </a:t>
            </a:r>
            <a:r>
              <a:rPr lang="tr-TR" sz="1000" dirty="0" err="1">
                <a:latin typeface="Comic Sans MS" pitchFamily="66" charset="0"/>
              </a:rPr>
              <a:t>its</a:t>
            </a:r>
            <a:r>
              <a:rPr lang="tr-TR" sz="1000" dirty="0">
                <a:latin typeface="Comic Sans MS" pitchFamily="66" charset="0"/>
              </a:rPr>
              <a:t> </a:t>
            </a:r>
            <a:r>
              <a:rPr lang="tr-TR" sz="1000" dirty="0" err="1">
                <a:latin typeface="Comic Sans MS" pitchFamily="66" charset="0"/>
              </a:rPr>
              <a:t>lignan</a:t>
            </a:r>
            <a:r>
              <a:rPr lang="tr-TR" sz="1000" dirty="0">
                <a:latin typeface="Comic Sans MS" pitchFamily="66" charset="0"/>
              </a:rPr>
              <a:t> </a:t>
            </a:r>
            <a:r>
              <a:rPr lang="tr-TR" sz="1000" dirty="0" err="1">
                <a:latin typeface="Comic Sans MS" pitchFamily="66" charset="0"/>
              </a:rPr>
              <a:t>and</a:t>
            </a:r>
            <a:r>
              <a:rPr lang="tr-TR" sz="1000" dirty="0">
                <a:latin typeface="Comic Sans MS" pitchFamily="66" charset="0"/>
              </a:rPr>
              <a:t> </a:t>
            </a:r>
            <a:r>
              <a:rPr lang="tr-TR" sz="1000" dirty="0" err="1">
                <a:latin typeface="Comic Sans MS" pitchFamily="66" charset="0"/>
              </a:rPr>
              <a:t>oil</a:t>
            </a:r>
            <a:r>
              <a:rPr lang="tr-TR" sz="1000" dirty="0">
                <a:latin typeface="Comic Sans MS" pitchFamily="66" charset="0"/>
              </a:rPr>
              <a:t> </a:t>
            </a:r>
            <a:r>
              <a:rPr lang="tr-TR" sz="1000" dirty="0" err="1">
                <a:latin typeface="Comic Sans MS" pitchFamily="66" charset="0"/>
              </a:rPr>
              <a:t>components</a:t>
            </a:r>
            <a:r>
              <a:rPr lang="tr-TR" sz="1000" b="1" dirty="0">
                <a:latin typeface="Comic Sans MS" pitchFamily="66" charset="0"/>
              </a:rPr>
              <a:t>. </a:t>
            </a:r>
            <a:r>
              <a:rPr lang="tr-TR" sz="1000" dirty="0" err="1">
                <a:latin typeface="Comic Sans MS" pitchFamily="66" charset="0"/>
              </a:rPr>
              <a:t>Int</a:t>
            </a:r>
            <a:r>
              <a:rPr lang="tr-TR" sz="1000" dirty="0">
                <a:latin typeface="Comic Sans MS" pitchFamily="66" charset="0"/>
              </a:rPr>
              <a:t> J </a:t>
            </a:r>
            <a:r>
              <a:rPr lang="tr-TR" sz="1000" dirty="0" err="1">
                <a:latin typeface="Comic Sans MS" pitchFamily="66" charset="0"/>
              </a:rPr>
              <a:t>Cancer</a:t>
            </a:r>
            <a:r>
              <a:rPr lang="tr-TR" sz="1000" dirty="0">
                <a:latin typeface="Comic Sans MS" pitchFamily="66" charset="0"/>
              </a:rPr>
              <a:t>. 2005 </a:t>
            </a:r>
            <a:r>
              <a:rPr lang="tr-TR" sz="1000" dirty="0" err="1">
                <a:latin typeface="Comic Sans MS" pitchFamily="66" charset="0"/>
              </a:rPr>
              <a:t>Sep</a:t>
            </a:r>
            <a:r>
              <a:rPr lang="tr-TR" sz="1000" dirty="0">
                <a:latin typeface="Comic Sans MS" pitchFamily="66" charset="0"/>
              </a:rPr>
              <a:t> 20;116(5):793-8. </a:t>
            </a:r>
            <a:r>
              <a:rPr lang="tr-TR" sz="1000" b="1" dirty="0">
                <a:latin typeface="Comic Sans MS" pitchFamily="66" charset="0"/>
              </a:rPr>
              <a:t> </a:t>
            </a:r>
            <a:endParaRPr lang="tr-TR" sz="1000" dirty="0">
              <a:latin typeface="Comic Sans MS" pitchFamily="66" charset="0"/>
            </a:endParaRPr>
          </a:p>
          <a:p>
            <a:endParaRPr lang="tr-TR" sz="1000" dirty="0">
              <a:latin typeface="Comic Sans MS" pitchFamily="66" charset="0"/>
            </a:endParaRPr>
          </a:p>
          <a:p>
            <a:endParaRPr lang="tr-TR" sz="1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450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4000" smtClean="0">
                <a:solidFill>
                  <a:srgbClr val="0000FF"/>
                </a:solidFill>
                <a:latin typeface="Comic Sans MS" pitchFamily="66" charset="0"/>
              </a:rPr>
              <a:t>ABD’de kanserden ölüm oranları</a:t>
            </a:r>
          </a:p>
        </p:txBody>
      </p:sp>
      <p:graphicFrame>
        <p:nvGraphicFramePr>
          <p:cNvPr id="400387" name="Group 3"/>
          <p:cNvGraphicFramePr>
            <a:graphicFrameLocks noGrp="1"/>
          </p:cNvGraphicFramePr>
          <p:nvPr>
            <p:ph sz="half" idx="2"/>
          </p:nvPr>
        </p:nvGraphicFramePr>
        <p:xfrm>
          <a:off x="827088" y="1700213"/>
          <a:ext cx="7704137" cy="2917910"/>
        </p:xfrm>
        <a:graphic>
          <a:graphicData uri="http://schemas.openxmlformats.org/drawingml/2006/table">
            <a:tbl>
              <a:tblPr/>
              <a:tblGrid>
                <a:gridCol w="4176712"/>
                <a:gridCol w="1150938"/>
                <a:gridCol w="1081087"/>
                <a:gridCol w="1295400"/>
              </a:tblGrid>
              <a:tr h="863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1900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2000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Artış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4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Kanserden ölüm oranı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65 yaşın üzerindekilerin total nüfusa oranı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%3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%4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%24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%12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 kat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 kat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827088" y="4868863"/>
            <a:ext cx="77057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r-TR" sz="3200" dirty="0">
                <a:latin typeface="Comic Sans MS" pitchFamily="66" charset="0"/>
              </a:rPr>
              <a:t>Kanserin bu kadar artmasının temel nedeni yaşlı nüfusun artışı </a:t>
            </a:r>
            <a:r>
              <a:rPr lang="tr-TR" sz="3200" dirty="0" smtClean="0">
                <a:latin typeface="Comic Sans MS" pitchFamily="66" charset="0"/>
              </a:rPr>
              <a:t>değil, çevresel faktörlerdir</a:t>
            </a:r>
            <a:r>
              <a:rPr lang="tr-TR" sz="3200" dirty="0">
                <a:latin typeface="Comic Sans MS" pitchFamily="66" charset="0"/>
              </a:rPr>
              <a:t>. </a:t>
            </a: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539750" y="6237288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1403350" y="6381750"/>
            <a:ext cx="61928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r-TR" sz="1000">
                <a:solidFill>
                  <a:srgbClr val="6600FF"/>
                </a:solidFill>
              </a:rPr>
              <a:t>Quilin P, Quilin N. Beating Cancer with Nutrition. Nurtition Times Press, Carlsbad,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Keten tohumu-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Tamoksifen</a:t>
            </a:r>
            <a:endParaRPr lang="tr-TR" dirty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 dirty="0">
                <a:latin typeface="Comic Sans MS" pitchFamily="66" charset="0"/>
              </a:rPr>
              <a:t>2004’de </a:t>
            </a:r>
            <a:r>
              <a:rPr lang="tr-TR" dirty="0" err="1">
                <a:latin typeface="Comic Sans MS" pitchFamily="66" charset="0"/>
              </a:rPr>
              <a:t>Chen</a:t>
            </a:r>
            <a:r>
              <a:rPr lang="tr-TR" dirty="0">
                <a:latin typeface="Comic Sans MS" pitchFamily="66" charset="0"/>
              </a:rPr>
              <a:t> ve arkadaşları insan meme kanseri hücresi enjekte edilmiş </a:t>
            </a:r>
            <a:r>
              <a:rPr lang="tr-TR" dirty="0" smtClean="0">
                <a:latin typeface="Comic Sans MS" pitchFamily="66" charset="0"/>
              </a:rPr>
              <a:t>fareleri </a:t>
            </a:r>
            <a:r>
              <a:rPr lang="tr-TR" dirty="0">
                <a:latin typeface="Comic Sans MS" pitchFamily="66" charset="0"/>
              </a:rPr>
              <a:t>östrojen verilen grup (</a:t>
            </a:r>
            <a:r>
              <a:rPr lang="tr-TR" dirty="0" err="1">
                <a:solidFill>
                  <a:srgbClr val="FF0000"/>
                </a:solidFill>
                <a:latin typeface="Comic Sans MS" pitchFamily="66" charset="0"/>
              </a:rPr>
              <a:t>premenopozal</a:t>
            </a:r>
            <a:r>
              <a:rPr lang="tr-TR" dirty="0">
                <a:solidFill>
                  <a:srgbClr val="FF0000"/>
                </a:solidFill>
                <a:latin typeface="Comic Sans MS" pitchFamily="66" charset="0"/>
              </a:rPr>
              <a:t> durum</a:t>
            </a:r>
            <a:r>
              <a:rPr lang="tr-TR" dirty="0">
                <a:latin typeface="Comic Sans MS" pitchFamily="66" charset="0"/>
              </a:rPr>
              <a:t>) ve verilmeyen grup (</a:t>
            </a:r>
            <a:r>
              <a:rPr lang="tr-TR" dirty="0" err="1">
                <a:solidFill>
                  <a:srgbClr val="FF0000"/>
                </a:solidFill>
                <a:latin typeface="Comic Sans MS" pitchFamily="66" charset="0"/>
              </a:rPr>
              <a:t>menopozal</a:t>
            </a:r>
            <a:r>
              <a:rPr lang="tr-TR" dirty="0">
                <a:solidFill>
                  <a:srgbClr val="FF0000"/>
                </a:solidFill>
                <a:latin typeface="Comic Sans MS" pitchFamily="66" charset="0"/>
              </a:rPr>
              <a:t> durum</a:t>
            </a:r>
            <a:r>
              <a:rPr lang="tr-TR" dirty="0">
                <a:latin typeface="Comic Sans MS" pitchFamily="66" charset="0"/>
              </a:rPr>
              <a:t>) olarak ikiye ayrılmış. </a:t>
            </a:r>
            <a:endParaRPr lang="tr-TR" dirty="0" smtClean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Daha sonra </a:t>
            </a:r>
            <a:r>
              <a:rPr lang="tr-TR" dirty="0">
                <a:latin typeface="Comic Sans MS" pitchFamily="66" charset="0"/>
              </a:rPr>
              <a:t>bu gruplara sadece keten tohumu ya da sadece </a:t>
            </a:r>
            <a:r>
              <a:rPr lang="tr-TR" dirty="0" err="1">
                <a:latin typeface="Comic Sans MS" pitchFamily="66" charset="0"/>
              </a:rPr>
              <a:t>tamoksifen</a:t>
            </a:r>
            <a:r>
              <a:rPr lang="tr-TR" dirty="0">
                <a:latin typeface="Comic Sans MS" pitchFamily="66" charset="0"/>
              </a:rPr>
              <a:t> ya da keten </a:t>
            </a:r>
            <a:r>
              <a:rPr lang="tr-TR" dirty="0" err="1">
                <a:latin typeface="Comic Sans MS" pitchFamily="66" charset="0"/>
              </a:rPr>
              <a:t>tohumu+tamoksifen</a:t>
            </a:r>
            <a:r>
              <a:rPr lang="tr-TR" dirty="0">
                <a:latin typeface="Comic Sans MS" pitchFamily="66" charset="0"/>
              </a:rPr>
              <a:t> verilmiş. </a:t>
            </a:r>
            <a:endParaRPr lang="tr-TR" dirty="0" smtClean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  <a:p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Düşük </a:t>
            </a:r>
            <a:r>
              <a:rPr lang="tr-TR" dirty="0" err="1">
                <a:solidFill>
                  <a:srgbClr val="FF0000"/>
                </a:solidFill>
                <a:latin typeface="Comic Sans MS" pitchFamily="66" charset="0"/>
              </a:rPr>
              <a:t>östrojenli</a:t>
            </a:r>
            <a:r>
              <a:rPr lang="tr-TR" dirty="0">
                <a:solidFill>
                  <a:srgbClr val="FF0000"/>
                </a:solidFill>
                <a:latin typeface="Comic Sans MS" pitchFamily="66" charset="0"/>
              </a:rPr>
              <a:t> grupta </a:t>
            </a:r>
            <a:r>
              <a:rPr lang="tr-TR" dirty="0" smtClean="0">
                <a:latin typeface="Comic Sans MS" pitchFamily="66" charset="0"/>
              </a:rPr>
              <a:t>keten </a:t>
            </a:r>
            <a:r>
              <a:rPr lang="tr-TR" dirty="0">
                <a:latin typeface="Comic Sans MS" pitchFamily="66" charset="0"/>
              </a:rPr>
              <a:t>tohumu </a:t>
            </a:r>
            <a:r>
              <a:rPr lang="tr-TR" dirty="0" smtClean="0">
                <a:latin typeface="Comic Sans MS" pitchFamily="66" charset="0"/>
              </a:rPr>
              <a:t>tümörleri </a:t>
            </a:r>
            <a:r>
              <a:rPr lang="tr-TR" dirty="0">
                <a:solidFill>
                  <a:srgbClr val="FF0000"/>
                </a:solidFill>
                <a:latin typeface="Comic Sans MS" pitchFamily="66" charset="0"/>
              </a:rPr>
              <a:t>%74 </a:t>
            </a:r>
            <a:r>
              <a:rPr lang="tr-TR" dirty="0">
                <a:latin typeface="Comic Sans MS" pitchFamily="66" charset="0"/>
              </a:rPr>
              <a:t>oranında </a:t>
            </a:r>
            <a:r>
              <a:rPr lang="tr-TR" dirty="0" smtClean="0">
                <a:latin typeface="Comic Sans MS" pitchFamily="66" charset="0"/>
              </a:rPr>
              <a:t>küçültmüş. </a:t>
            </a:r>
            <a:r>
              <a:rPr lang="tr-TR" dirty="0" err="1">
                <a:solidFill>
                  <a:srgbClr val="FF0000"/>
                </a:solidFill>
                <a:latin typeface="Comic Sans MS" pitchFamily="66" charset="0"/>
              </a:rPr>
              <a:t>Tamoksifen</a:t>
            </a:r>
            <a:r>
              <a:rPr lang="tr-TR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dirty="0">
                <a:latin typeface="Comic Sans MS" pitchFamily="66" charset="0"/>
              </a:rPr>
              <a:t>de başlangıçta tümörleri benzer oranda küçültmüş ama sonunda tümörler yine büyümüş. </a:t>
            </a:r>
          </a:p>
          <a:p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Yüksek </a:t>
            </a:r>
            <a:r>
              <a:rPr lang="tr-TR" dirty="0" err="1">
                <a:solidFill>
                  <a:srgbClr val="FF0000"/>
                </a:solidFill>
                <a:latin typeface="Comic Sans MS" pitchFamily="66" charset="0"/>
              </a:rPr>
              <a:t>östrojenli</a:t>
            </a:r>
            <a:r>
              <a:rPr lang="tr-TR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dirty="0">
                <a:latin typeface="Comic Sans MS" pitchFamily="66" charset="0"/>
              </a:rPr>
              <a:t>grupta keten tohumu tümör büyümesini </a:t>
            </a:r>
            <a:r>
              <a:rPr lang="tr-TR" dirty="0">
                <a:solidFill>
                  <a:srgbClr val="FF0000"/>
                </a:solidFill>
                <a:latin typeface="Comic Sans MS" pitchFamily="66" charset="0"/>
              </a:rPr>
              <a:t>%22</a:t>
            </a:r>
            <a:r>
              <a:rPr lang="tr-TR" dirty="0">
                <a:latin typeface="Comic Sans MS" pitchFamily="66" charset="0"/>
              </a:rPr>
              <a:t>, </a:t>
            </a:r>
            <a:r>
              <a:rPr lang="tr-TR" dirty="0" err="1">
                <a:latin typeface="Comic Sans MS" pitchFamily="66" charset="0"/>
              </a:rPr>
              <a:t>tamoksifen</a:t>
            </a:r>
            <a:r>
              <a:rPr lang="tr-TR" dirty="0">
                <a:latin typeface="Comic Sans MS" pitchFamily="66" charset="0"/>
              </a:rPr>
              <a:t> ise </a:t>
            </a: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%41 </a:t>
            </a:r>
            <a:r>
              <a:rPr lang="tr-TR" dirty="0">
                <a:latin typeface="Comic Sans MS" pitchFamily="66" charset="0"/>
              </a:rPr>
              <a:t>oranında azaltmış. </a:t>
            </a:r>
            <a:r>
              <a:rPr lang="tr-TR" dirty="0" smtClean="0">
                <a:latin typeface="Comic Sans MS" pitchFamily="66" charset="0"/>
              </a:rPr>
              <a:t>Keten </a:t>
            </a:r>
            <a:r>
              <a:rPr lang="tr-TR" dirty="0">
                <a:latin typeface="Comic Sans MS" pitchFamily="66" charset="0"/>
              </a:rPr>
              <a:t>tohumu + </a:t>
            </a:r>
            <a:r>
              <a:rPr lang="tr-TR" dirty="0" err="1">
                <a:latin typeface="Comic Sans MS" pitchFamily="66" charset="0"/>
              </a:rPr>
              <a:t>tamoksifen</a:t>
            </a:r>
            <a:r>
              <a:rPr lang="tr-TR" dirty="0">
                <a:latin typeface="Comic Sans MS" pitchFamily="66" charset="0"/>
              </a:rPr>
              <a:t> grubunda bu oran %50’ye çıkmış. 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467544" y="6237312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Chen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smtClean="0">
                <a:solidFill>
                  <a:srgbClr val="3333FF"/>
                </a:solidFill>
                <a:latin typeface="Comic Sans MS" pitchFamily="66" charset="0"/>
              </a:rPr>
              <a:t>J </a:t>
            </a:r>
            <a:r>
              <a:rPr lang="tr-TR" sz="1000" b="1" dirty="0">
                <a:solidFill>
                  <a:srgbClr val="3333FF"/>
                </a:solidFill>
                <a:latin typeface="Comic Sans MS" pitchFamily="66" charset="0"/>
              </a:rPr>
              <a:t>,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Hui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smtClean="0">
                <a:solidFill>
                  <a:srgbClr val="3333FF"/>
                </a:solidFill>
                <a:latin typeface="Comic Sans MS" pitchFamily="66" charset="0"/>
              </a:rPr>
              <a:t>E </a:t>
            </a:r>
            <a:r>
              <a:rPr lang="tr-TR" sz="1000" b="1" dirty="0" smtClean="0">
                <a:solidFill>
                  <a:srgbClr val="3333FF"/>
                </a:solidFill>
                <a:latin typeface="Comic Sans MS" pitchFamily="66" charset="0"/>
              </a:rPr>
              <a:t>,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Ip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T </a:t>
            </a:r>
            <a:r>
              <a:rPr lang="tr-TR" sz="1000" b="1" dirty="0">
                <a:solidFill>
                  <a:srgbClr val="3333FF"/>
                </a:solidFill>
                <a:latin typeface="Comic Sans MS" pitchFamily="66" charset="0"/>
              </a:rPr>
              <a:t>,</a:t>
            </a:r>
            <a:r>
              <a:rPr lang="tr-TR" sz="1000" b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Thompson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LU </a:t>
            </a:r>
            <a:r>
              <a:rPr lang="tr-TR" sz="1000" b="1" dirty="0">
                <a:solidFill>
                  <a:srgbClr val="3333FF"/>
                </a:solidFill>
                <a:latin typeface="Comic Sans MS" pitchFamily="66" charset="0"/>
              </a:rPr>
              <a:t>.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Dietary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flaxseed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enhances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the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inhibitory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effect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of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tamoxifen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on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the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growth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of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estrogen-dependent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human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breast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cancer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(mcf-7) in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nude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mice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.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Clin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Cancer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Res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. 2004;10(22):7703-11.</a:t>
            </a:r>
          </a:p>
          <a:p>
            <a:endParaRPr lang="tr-TR" sz="1000" dirty="0">
              <a:solidFill>
                <a:srgbClr val="3333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3458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Keten tohumu-Metastaz</a:t>
            </a:r>
            <a:endParaRPr lang="tr-TR" dirty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114815"/>
          </a:xfrm>
        </p:spPr>
        <p:txBody>
          <a:bodyPr>
            <a:normAutofit fontScale="70000" lnSpcReduction="20000"/>
          </a:bodyPr>
          <a:lstStyle/>
          <a:p>
            <a:r>
              <a:rPr lang="tr-TR" dirty="0">
                <a:latin typeface="Comic Sans MS" pitchFamily="66" charset="0"/>
              </a:rPr>
              <a:t>2002 </a:t>
            </a:r>
            <a:r>
              <a:rPr lang="tr-TR" dirty="0" err="1">
                <a:latin typeface="Comic Sans MS" pitchFamily="66" charset="0"/>
              </a:rPr>
              <a:t>Chen</a:t>
            </a:r>
            <a:r>
              <a:rPr lang="tr-TR" dirty="0">
                <a:latin typeface="Comic Sans MS" pitchFamily="66" charset="0"/>
              </a:rPr>
              <a:t> ve arkadaşları farelere insan meme kanseri hücreleri enjekte etmişler. Yarısına keten tohumu vermişler. </a:t>
            </a:r>
            <a:endParaRPr lang="tr-TR" dirty="0" smtClean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Keten </a:t>
            </a:r>
            <a:r>
              <a:rPr lang="tr-TR" dirty="0">
                <a:latin typeface="Comic Sans MS" pitchFamily="66" charset="0"/>
              </a:rPr>
              <a:t>tohumu alan grupta </a:t>
            </a:r>
            <a:r>
              <a:rPr lang="tr-TR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kciğer </a:t>
            </a:r>
            <a:r>
              <a:rPr lang="tr-TR" dirty="0">
                <a:solidFill>
                  <a:srgbClr val="FF0000"/>
                </a:solidFill>
                <a:latin typeface="Comic Sans MS" pitchFamily="66" charset="0"/>
              </a:rPr>
              <a:t>metastazı %22.2 </a:t>
            </a:r>
            <a:r>
              <a:rPr lang="tr-TR" dirty="0">
                <a:latin typeface="Comic Sans MS" pitchFamily="66" charset="0"/>
              </a:rPr>
              <a:t>iken almayan grupta </a:t>
            </a:r>
            <a:r>
              <a:rPr lang="tr-TR" dirty="0">
                <a:solidFill>
                  <a:srgbClr val="FF0000"/>
                </a:solidFill>
                <a:latin typeface="Comic Sans MS" pitchFamily="66" charset="0"/>
              </a:rPr>
              <a:t>%56 </a:t>
            </a:r>
            <a:r>
              <a:rPr lang="tr-TR" dirty="0">
                <a:latin typeface="Comic Sans MS" pitchFamily="66" charset="0"/>
              </a:rPr>
              <a:t>idi. </a:t>
            </a:r>
            <a:endParaRPr lang="tr-TR" dirty="0" smtClean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Keten </a:t>
            </a:r>
            <a:r>
              <a:rPr lang="tr-TR" dirty="0">
                <a:latin typeface="Comic Sans MS" pitchFamily="66" charset="0"/>
              </a:rPr>
              <a:t>tohumu alan grupta </a:t>
            </a:r>
            <a:r>
              <a:rPr lang="tr-TR" dirty="0">
                <a:solidFill>
                  <a:srgbClr val="FF0000"/>
                </a:solidFill>
                <a:latin typeface="Comic Sans MS" pitchFamily="66" charset="0"/>
              </a:rPr>
              <a:t>lenf bezi </a:t>
            </a:r>
            <a:r>
              <a:rPr lang="tr-TR" dirty="0">
                <a:latin typeface="Comic Sans MS" pitchFamily="66" charset="0"/>
              </a:rPr>
              <a:t>metastazı </a:t>
            </a:r>
            <a:r>
              <a:rPr lang="tr-TR" dirty="0">
                <a:solidFill>
                  <a:srgbClr val="FF0000"/>
                </a:solidFill>
                <a:latin typeface="Comic Sans MS" pitchFamily="66" charset="0"/>
              </a:rPr>
              <a:t>%33  </a:t>
            </a:r>
            <a:r>
              <a:rPr lang="tr-TR" dirty="0">
                <a:latin typeface="Comic Sans MS" pitchFamily="66" charset="0"/>
              </a:rPr>
              <a:t>iken almayan grupta </a:t>
            </a:r>
            <a:r>
              <a:rPr lang="tr-TR" dirty="0">
                <a:solidFill>
                  <a:srgbClr val="FF0000"/>
                </a:solidFill>
                <a:latin typeface="Comic Sans MS" pitchFamily="66" charset="0"/>
              </a:rPr>
              <a:t>%89 </a:t>
            </a:r>
            <a:r>
              <a:rPr lang="tr-TR" dirty="0">
                <a:latin typeface="Comic Sans MS" pitchFamily="66" charset="0"/>
              </a:rPr>
              <a:t>imiş. </a:t>
            </a:r>
            <a:endParaRPr lang="tr-TR" dirty="0" smtClean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Araştırıcılar </a:t>
            </a:r>
            <a:r>
              <a:rPr lang="tr-TR" dirty="0">
                <a:latin typeface="Comic Sans MS" pitchFamily="66" charset="0"/>
              </a:rPr>
              <a:t>bu </a:t>
            </a:r>
            <a:r>
              <a:rPr lang="tr-TR" dirty="0" smtClean="0">
                <a:latin typeface="Comic Sans MS" pitchFamily="66" charset="0"/>
              </a:rPr>
              <a:t>etkilerin </a:t>
            </a:r>
            <a:r>
              <a:rPr lang="tr-TR" dirty="0">
                <a:latin typeface="Comic Sans MS" pitchFamily="66" charset="0"/>
              </a:rPr>
              <a:t>keten tohumunu </a:t>
            </a:r>
            <a:r>
              <a:rPr lang="tr-TR" dirty="0" err="1">
                <a:latin typeface="Comic Sans MS" pitchFamily="66" charset="0"/>
              </a:rPr>
              <a:t>epidermal</a:t>
            </a:r>
            <a:r>
              <a:rPr lang="tr-TR" dirty="0">
                <a:latin typeface="Comic Sans MS" pitchFamily="66" charset="0"/>
              </a:rPr>
              <a:t> </a:t>
            </a:r>
            <a:r>
              <a:rPr lang="tr-TR" dirty="0" err="1">
                <a:latin typeface="Comic Sans MS" pitchFamily="66" charset="0"/>
              </a:rPr>
              <a:t>growth</a:t>
            </a:r>
            <a:r>
              <a:rPr lang="tr-TR" dirty="0">
                <a:latin typeface="Comic Sans MS" pitchFamily="66" charset="0"/>
              </a:rPr>
              <a:t> </a:t>
            </a:r>
            <a:r>
              <a:rPr lang="tr-TR" dirty="0" smtClean="0">
                <a:latin typeface="Comic Sans MS" pitchFamily="66" charset="0"/>
              </a:rPr>
              <a:t>faktör reseptörü </a:t>
            </a:r>
            <a:r>
              <a:rPr lang="tr-TR" dirty="0">
                <a:latin typeface="Comic Sans MS" pitchFamily="66" charset="0"/>
              </a:rPr>
              <a:t>ve IGF reseptörünü etkileyerek </a:t>
            </a:r>
            <a:r>
              <a:rPr lang="tr-TR" dirty="0" smtClean="0">
                <a:latin typeface="Comic Sans MS" pitchFamily="66" charset="0"/>
              </a:rPr>
              <a:t>gösterdiğini göstermişler.  </a:t>
            </a:r>
            <a:endParaRPr lang="tr-TR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67544" y="5661248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err="1">
                <a:solidFill>
                  <a:srgbClr val="3333FF"/>
                </a:solidFill>
                <a:latin typeface="Comic Sans MS" pitchFamily="66" charset="0"/>
              </a:rPr>
              <a:t>Chen</a:t>
            </a:r>
            <a:r>
              <a:rPr lang="tr-TR" sz="11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100" dirty="0" smtClean="0">
                <a:solidFill>
                  <a:srgbClr val="3333FF"/>
                </a:solidFill>
                <a:latin typeface="Comic Sans MS" pitchFamily="66" charset="0"/>
              </a:rPr>
              <a:t>J </a:t>
            </a:r>
            <a:r>
              <a:rPr lang="tr-TR" sz="1100" b="1" dirty="0">
                <a:solidFill>
                  <a:srgbClr val="3333FF"/>
                </a:solidFill>
                <a:latin typeface="Comic Sans MS" pitchFamily="66" charset="0"/>
              </a:rPr>
              <a:t>, </a:t>
            </a:r>
            <a:r>
              <a:rPr lang="tr-TR" sz="1100" dirty="0" err="1">
                <a:solidFill>
                  <a:srgbClr val="3333FF"/>
                </a:solidFill>
                <a:latin typeface="Comic Sans MS" pitchFamily="66" charset="0"/>
              </a:rPr>
              <a:t>Stavro</a:t>
            </a:r>
            <a:r>
              <a:rPr lang="tr-TR" sz="1100" dirty="0">
                <a:solidFill>
                  <a:srgbClr val="3333FF"/>
                </a:solidFill>
                <a:latin typeface="Comic Sans MS" pitchFamily="66" charset="0"/>
              </a:rPr>
              <a:t> PM </a:t>
            </a:r>
            <a:r>
              <a:rPr lang="tr-TR" sz="1100" b="1" dirty="0" smtClean="0">
                <a:solidFill>
                  <a:srgbClr val="3333FF"/>
                </a:solidFill>
                <a:latin typeface="Comic Sans MS" pitchFamily="66" charset="0"/>
              </a:rPr>
              <a:t>,</a:t>
            </a:r>
            <a:r>
              <a:rPr lang="tr-TR" sz="1100" dirty="0" err="1" smtClean="0">
                <a:solidFill>
                  <a:srgbClr val="3333FF"/>
                </a:solidFill>
                <a:latin typeface="Comic Sans MS" pitchFamily="66" charset="0"/>
              </a:rPr>
              <a:t>Thompson</a:t>
            </a:r>
            <a:r>
              <a:rPr lang="tr-TR" sz="1100" dirty="0" smtClean="0">
                <a:solidFill>
                  <a:srgbClr val="3333FF"/>
                </a:solidFill>
                <a:latin typeface="Comic Sans MS" pitchFamily="66" charset="0"/>
              </a:rPr>
              <a:t> LU </a:t>
            </a:r>
            <a:r>
              <a:rPr lang="tr-TR" sz="1100" b="1" dirty="0">
                <a:solidFill>
                  <a:srgbClr val="3333FF"/>
                </a:solidFill>
                <a:latin typeface="Comic Sans MS" pitchFamily="66" charset="0"/>
              </a:rPr>
              <a:t>.</a:t>
            </a:r>
            <a:r>
              <a:rPr lang="tr-TR" sz="1100" b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100" dirty="0" err="1">
                <a:solidFill>
                  <a:srgbClr val="3333FF"/>
                </a:solidFill>
                <a:latin typeface="Comic Sans MS" pitchFamily="66" charset="0"/>
              </a:rPr>
              <a:t>Dietary</a:t>
            </a:r>
            <a:r>
              <a:rPr lang="tr-TR" sz="11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100" dirty="0" err="1">
                <a:solidFill>
                  <a:srgbClr val="3333FF"/>
                </a:solidFill>
                <a:latin typeface="Comic Sans MS" pitchFamily="66" charset="0"/>
              </a:rPr>
              <a:t>flaxseed</a:t>
            </a:r>
            <a:r>
              <a:rPr lang="tr-TR" sz="11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100" dirty="0" err="1">
                <a:solidFill>
                  <a:srgbClr val="3333FF"/>
                </a:solidFill>
                <a:latin typeface="Comic Sans MS" pitchFamily="66" charset="0"/>
              </a:rPr>
              <a:t>inhibits</a:t>
            </a:r>
            <a:r>
              <a:rPr lang="tr-TR" sz="11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100" dirty="0" err="1">
                <a:solidFill>
                  <a:srgbClr val="3333FF"/>
                </a:solidFill>
                <a:latin typeface="Comic Sans MS" pitchFamily="66" charset="0"/>
              </a:rPr>
              <a:t>human</a:t>
            </a:r>
            <a:r>
              <a:rPr lang="tr-TR" sz="11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100" dirty="0" err="1">
                <a:solidFill>
                  <a:srgbClr val="3333FF"/>
                </a:solidFill>
                <a:latin typeface="Comic Sans MS" pitchFamily="66" charset="0"/>
              </a:rPr>
              <a:t>breast</a:t>
            </a:r>
            <a:r>
              <a:rPr lang="tr-TR" sz="11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100" dirty="0" err="1">
                <a:solidFill>
                  <a:srgbClr val="3333FF"/>
                </a:solidFill>
                <a:latin typeface="Comic Sans MS" pitchFamily="66" charset="0"/>
              </a:rPr>
              <a:t>cancer</a:t>
            </a:r>
            <a:r>
              <a:rPr lang="tr-TR" sz="11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100" dirty="0" err="1">
                <a:solidFill>
                  <a:srgbClr val="3333FF"/>
                </a:solidFill>
                <a:latin typeface="Comic Sans MS" pitchFamily="66" charset="0"/>
              </a:rPr>
              <a:t>growth</a:t>
            </a:r>
            <a:r>
              <a:rPr lang="tr-TR" sz="11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100" dirty="0" err="1">
                <a:solidFill>
                  <a:srgbClr val="3333FF"/>
                </a:solidFill>
                <a:latin typeface="Comic Sans MS" pitchFamily="66" charset="0"/>
              </a:rPr>
              <a:t>and</a:t>
            </a:r>
            <a:r>
              <a:rPr lang="tr-TR" sz="11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100" dirty="0" err="1">
                <a:solidFill>
                  <a:srgbClr val="3333FF"/>
                </a:solidFill>
                <a:latin typeface="Comic Sans MS" pitchFamily="66" charset="0"/>
              </a:rPr>
              <a:t>metastasis</a:t>
            </a:r>
            <a:r>
              <a:rPr lang="tr-TR" sz="11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100" dirty="0" err="1">
                <a:solidFill>
                  <a:srgbClr val="3333FF"/>
                </a:solidFill>
                <a:latin typeface="Comic Sans MS" pitchFamily="66" charset="0"/>
              </a:rPr>
              <a:t>and</a:t>
            </a:r>
            <a:r>
              <a:rPr lang="tr-TR" sz="11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100" dirty="0" err="1">
                <a:solidFill>
                  <a:srgbClr val="3333FF"/>
                </a:solidFill>
                <a:latin typeface="Comic Sans MS" pitchFamily="66" charset="0"/>
              </a:rPr>
              <a:t>downregulates</a:t>
            </a:r>
            <a:r>
              <a:rPr lang="tr-TR" sz="11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100" dirty="0" err="1">
                <a:solidFill>
                  <a:srgbClr val="3333FF"/>
                </a:solidFill>
                <a:latin typeface="Comic Sans MS" pitchFamily="66" charset="0"/>
              </a:rPr>
              <a:t>expression</a:t>
            </a:r>
            <a:r>
              <a:rPr lang="tr-TR" sz="1100" dirty="0">
                <a:solidFill>
                  <a:srgbClr val="3333FF"/>
                </a:solidFill>
                <a:latin typeface="Comic Sans MS" pitchFamily="66" charset="0"/>
              </a:rPr>
              <a:t> of </a:t>
            </a:r>
            <a:r>
              <a:rPr lang="tr-TR" sz="1100" dirty="0" err="1">
                <a:solidFill>
                  <a:srgbClr val="3333FF"/>
                </a:solidFill>
                <a:latin typeface="Comic Sans MS" pitchFamily="66" charset="0"/>
              </a:rPr>
              <a:t>insulin</a:t>
            </a:r>
            <a:r>
              <a:rPr lang="tr-TR" sz="1100" dirty="0">
                <a:solidFill>
                  <a:srgbClr val="3333FF"/>
                </a:solidFill>
                <a:latin typeface="Comic Sans MS" pitchFamily="66" charset="0"/>
              </a:rPr>
              <a:t>-</a:t>
            </a:r>
            <a:r>
              <a:rPr lang="tr-TR" sz="1100" dirty="0" err="1">
                <a:solidFill>
                  <a:srgbClr val="3333FF"/>
                </a:solidFill>
                <a:latin typeface="Comic Sans MS" pitchFamily="66" charset="0"/>
              </a:rPr>
              <a:t>like</a:t>
            </a:r>
            <a:r>
              <a:rPr lang="tr-TR" sz="11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100" dirty="0" err="1">
                <a:solidFill>
                  <a:srgbClr val="3333FF"/>
                </a:solidFill>
                <a:latin typeface="Comic Sans MS" pitchFamily="66" charset="0"/>
              </a:rPr>
              <a:t>growth</a:t>
            </a:r>
            <a:r>
              <a:rPr lang="tr-TR" sz="11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100" dirty="0" err="1">
                <a:solidFill>
                  <a:srgbClr val="3333FF"/>
                </a:solidFill>
                <a:latin typeface="Comic Sans MS" pitchFamily="66" charset="0"/>
              </a:rPr>
              <a:t>factor</a:t>
            </a:r>
            <a:r>
              <a:rPr lang="tr-TR" sz="11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100" dirty="0" err="1">
                <a:solidFill>
                  <a:srgbClr val="3333FF"/>
                </a:solidFill>
                <a:latin typeface="Comic Sans MS" pitchFamily="66" charset="0"/>
              </a:rPr>
              <a:t>and</a:t>
            </a:r>
            <a:r>
              <a:rPr lang="tr-TR" sz="11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100" dirty="0" err="1">
                <a:solidFill>
                  <a:srgbClr val="3333FF"/>
                </a:solidFill>
                <a:latin typeface="Comic Sans MS" pitchFamily="66" charset="0"/>
              </a:rPr>
              <a:t>epidermal</a:t>
            </a:r>
            <a:r>
              <a:rPr lang="tr-TR" sz="11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100" dirty="0" err="1">
                <a:solidFill>
                  <a:srgbClr val="3333FF"/>
                </a:solidFill>
                <a:latin typeface="Comic Sans MS" pitchFamily="66" charset="0"/>
              </a:rPr>
              <a:t>growth</a:t>
            </a:r>
            <a:r>
              <a:rPr lang="tr-TR" sz="11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100" dirty="0" err="1">
                <a:solidFill>
                  <a:srgbClr val="3333FF"/>
                </a:solidFill>
                <a:latin typeface="Comic Sans MS" pitchFamily="66" charset="0"/>
              </a:rPr>
              <a:t>factor</a:t>
            </a:r>
            <a:r>
              <a:rPr lang="tr-TR" sz="11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100" dirty="0" err="1">
                <a:solidFill>
                  <a:srgbClr val="3333FF"/>
                </a:solidFill>
                <a:latin typeface="Comic Sans MS" pitchFamily="66" charset="0"/>
              </a:rPr>
              <a:t>receptor</a:t>
            </a:r>
            <a:r>
              <a:rPr lang="tr-TR" sz="1100" dirty="0">
                <a:solidFill>
                  <a:srgbClr val="3333FF"/>
                </a:solidFill>
                <a:latin typeface="Comic Sans MS" pitchFamily="66" charset="0"/>
              </a:rPr>
              <a:t>. </a:t>
            </a:r>
            <a:r>
              <a:rPr lang="tr-TR" sz="1100" dirty="0" err="1">
                <a:solidFill>
                  <a:srgbClr val="3333FF"/>
                </a:solidFill>
                <a:latin typeface="Comic Sans MS" pitchFamily="66" charset="0"/>
              </a:rPr>
              <a:t>Nutr</a:t>
            </a:r>
            <a:r>
              <a:rPr lang="tr-TR" sz="11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100" dirty="0" err="1">
                <a:solidFill>
                  <a:srgbClr val="3333FF"/>
                </a:solidFill>
                <a:latin typeface="Comic Sans MS" pitchFamily="66" charset="0"/>
              </a:rPr>
              <a:t>Cancer</a:t>
            </a:r>
            <a:r>
              <a:rPr lang="tr-TR" sz="1100" dirty="0">
                <a:solidFill>
                  <a:srgbClr val="3333FF"/>
                </a:solidFill>
                <a:latin typeface="Comic Sans MS" pitchFamily="66" charset="0"/>
              </a:rPr>
              <a:t>. 2002;43(2):187-92</a:t>
            </a:r>
            <a:r>
              <a:rPr lang="tr-TR" sz="1100" b="1" dirty="0">
                <a:solidFill>
                  <a:srgbClr val="3333FF"/>
                </a:solidFill>
                <a:latin typeface="Comic Sans MS" pitchFamily="66" charset="0"/>
              </a:rPr>
              <a:t>.</a:t>
            </a:r>
            <a:endParaRPr lang="tr-TR" sz="1100" dirty="0">
              <a:solidFill>
                <a:srgbClr val="3333FF"/>
              </a:solidFill>
              <a:latin typeface="Comic Sans MS" pitchFamily="66" charset="0"/>
            </a:endParaRPr>
          </a:p>
          <a:p>
            <a:endParaRPr lang="tr-TR" sz="1100" dirty="0">
              <a:solidFill>
                <a:srgbClr val="3333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92916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Keten tohumu-</a:t>
            </a:r>
            <a:r>
              <a:rPr lang="tr-TR" dirty="0" err="1" smtClean="0">
                <a:solidFill>
                  <a:srgbClr val="3333FF"/>
                </a:solidFill>
                <a:latin typeface="Comic Sans MS" pitchFamily="66" charset="0"/>
              </a:rPr>
              <a:t>Anjiyogenezis</a:t>
            </a:r>
            <a:endParaRPr lang="tr-TR" dirty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>
                <a:latin typeface="Comic Sans MS" pitchFamily="66" charset="0"/>
              </a:rPr>
              <a:t>2002’de </a:t>
            </a:r>
            <a:r>
              <a:rPr lang="tr-TR" dirty="0" err="1">
                <a:solidFill>
                  <a:srgbClr val="FF0000"/>
                </a:solidFill>
                <a:latin typeface="Comic Sans MS" pitchFamily="66" charset="0"/>
              </a:rPr>
              <a:t>Dabrosin</a:t>
            </a:r>
            <a:r>
              <a:rPr lang="tr-TR" dirty="0">
                <a:latin typeface="Comic Sans MS" pitchFamily="66" charset="0"/>
              </a:rPr>
              <a:t> keten tohumunun meme tümörlerinde </a:t>
            </a:r>
            <a:r>
              <a:rPr lang="tr-TR" dirty="0" err="1">
                <a:latin typeface="Comic Sans MS" pitchFamily="66" charset="0"/>
              </a:rPr>
              <a:t>vasküler</a:t>
            </a:r>
            <a:r>
              <a:rPr lang="tr-TR" dirty="0">
                <a:latin typeface="Comic Sans MS" pitchFamily="66" charset="0"/>
              </a:rPr>
              <a:t> </a:t>
            </a:r>
            <a:r>
              <a:rPr lang="tr-TR" dirty="0" err="1">
                <a:latin typeface="Comic Sans MS" pitchFamily="66" charset="0"/>
              </a:rPr>
              <a:t>endotelyal</a:t>
            </a:r>
            <a:r>
              <a:rPr lang="tr-TR" dirty="0">
                <a:latin typeface="Comic Sans MS" pitchFamily="66" charset="0"/>
              </a:rPr>
              <a:t> büyüme faktörünü azaltarak </a:t>
            </a:r>
            <a:r>
              <a:rPr lang="tr-TR" dirty="0" err="1">
                <a:solidFill>
                  <a:srgbClr val="FF0000"/>
                </a:solidFill>
                <a:latin typeface="Comic Sans MS" pitchFamily="66" charset="0"/>
              </a:rPr>
              <a:t>anjiyogenezis</a:t>
            </a:r>
            <a:r>
              <a:rPr lang="tr-TR" dirty="0" err="1">
                <a:latin typeface="Comic Sans MS" pitchFamily="66" charset="0"/>
              </a:rPr>
              <a:t>i</a:t>
            </a:r>
            <a:r>
              <a:rPr lang="tr-TR" dirty="0">
                <a:latin typeface="Comic Sans MS" pitchFamily="66" charset="0"/>
              </a:rPr>
              <a:t> azalttığını göstermiş. </a:t>
            </a:r>
            <a:endParaRPr lang="tr-TR" dirty="0" smtClean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Bu </a:t>
            </a:r>
            <a:r>
              <a:rPr lang="tr-TR" dirty="0">
                <a:latin typeface="Comic Sans MS" pitchFamily="66" charset="0"/>
              </a:rPr>
              <a:t>durum keten tohumunun başka kanserlerde faydalı olabileceğini düşündürüyor. </a:t>
            </a:r>
          </a:p>
          <a:p>
            <a:endParaRPr lang="tr-TR" dirty="0">
              <a:latin typeface="Comic Sans MS" pitchFamily="66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11560" y="587727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err="1">
                <a:solidFill>
                  <a:srgbClr val="3333FF"/>
                </a:solidFill>
              </a:rPr>
              <a:t>Dabrosin</a:t>
            </a:r>
            <a:r>
              <a:rPr lang="tr-TR" sz="1200" b="1" dirty="0">
                <a:solidFill>
                  <a:srgbClr val="3333FF"/>
                </a:solidFill>
              </a:rPr>
              <a:t> C </a:t>
            </a:r>
            <a:r>
              <a:rPr lang="tr-TR" sz="1200" dirty="0">
                <a:solidFill>
                  <a:srgbClr val="3333FF"/>
                </a:solidFill>
              </a:rPr>
              <a:t>, </a:t>
            </a:r>
            <a:r>
              <a:rPr lang="tr-TR" sz="1200" b="1" dirty="0" err="1">
                <a:solidFill>
                  <a:srgbClr val="3333FF"/>
                </a:solidFill>
              </a:rPr>
              <a:t>Chen</a:t>
            </a:r>
            <a:r>
              <a:rPr lang="tr-TR" sz="1200" b="1" dirty="0">
                <a:solidFill>
                  <a:srgbClr val="3333FF"/>
                </a:solidFill>
              </a:rPr>
              <a:t> </a:t>
            </a:r>
            <a:r>
              <a:rPr lang="tr-TR" sz="1200" b="1" dirty="0" smtClean="0">
                <a:solidFill>
                  <a:srgbClr val="3333FF"/>
                </a:solidFill>
              </a:rPr>
              <a:t>J </a:t>
            </a:r>
            <a:r>
              <a:rPr lang="tr-TR" sz="1200" dirty="0" smtClean="0">
                <a:solidFill>
                  <a:srgbClr val="3333FF"/>
                </a:solidFill>
              </a:rPr>
              <a:t>, </a:t>
            </a:r>
            <a:r>
              <a:rPr lang="tr-TR" sz="1200" b="1" dirty="0" err="1" smtClean="0">
                <a:solidFill>
                  <a:srgbClr val="3333FF"/>
                </a:solidFill>
              </a:rPr>
              <a:t>Wang</a:t>
            </a:r>
            <a:r>
              <a:rPr lang="tr-TR" sz="1200" b="1" dirty="0" smtClean="0">
                <a:solidFill>
                  <a:srgbClr val="3333FF"/>
                </a:solidFill>
              </a:rPr>
              <a:t> </a:t>
            </a:r>
            <a:r>
              <a:rPr lang="tr-TR" sz="1200" b="1" dirty="0">
                <a:solidFill>
                  <a:srgbClr val="3333FF"/>
                </a:solidFill>
              </a:rPr>
              <a:t>L </a:t>
            </a:r>
            <a:r>
              <a:rPr lang="tr-TR" sz="1200" dirty="0">
                <a:solidFill>
                  <a:srgbClr val="3333FF"/>
                </a:solidFill>
              </a:rPr>
              <a:t>, </a:t>
            </a:r>
            <a:r>
              <a:rPr lang="tr-TR" sz="1200" b="1" dirty="0" err="1">
                <a:solidFill>
                  <a:srgbClr val="3333FF"/>
                </a:solidFill>
              </a:rPr>
              <a:t>Thompson</a:t>
            </a:r>
            <a:r>
              <a:rPr lang="tr-TR" sz="1200" b="1" dirty="0">
                <a:solidFill>
                  <a:srgbClr val="3333FF"/>
                </a:solidFill>
              </a:rPr>
              <a:t> LU </a:t>
            </a:r>
            <a:r>
              <a:rPr lang="tr-TR" sz="1200" dirty="0">
                <a:solidFill>
                  <a:srgbClr val="3333FF"/>
                </a:solidFill>
              </a:rPr>
              <a:t>. </a:t>
            </a:r>
            <a:r>
              <a:rPr lang="tr-TR" sz="1200" b="1" dirty="0" err="1">
                <a:solidFill>
                  <a:srgbClr val="3333FF"/>
                </a:solidFill>
              </a:rPr>
              <a:t>Flaxseed</a:t>
            </a:r>
            <a:r>
              <a:rPr lang="tr-TR" sz="1200" b="1" dirty="0">
                <a:solidFill>
                  <a:srgbClr val="3333FF"/>
                </a:solidFill>
              </a:rPr>
              <a:t> </a:t>
            </a:r>
            <a:r>
              <a:rPr lang="tr-TR" sz="1200" b="1" dirty="0" err="1">
                <a:solidFill>
                  <a:srgbClr val="3333FF"/>
                </a:solidFill>
              </a:rPr>
              <a:t>inhibits</a:t>
            </a:r>
            <a:r>
              <a:rPr lang="tr-TR" sz="1200" b="1" dirty="0">
                <a:solidFill>
                  <a:srgbClr val="3333FF"/>
                </a:solidFill>
              </a:rPr>
              <a:t> </a:t>
            </a:r>
            <a:r>
              <a:rPr lang="tr-TR" sz="1200" b="1" dirty="0" err="1">
                <a:solidFill>
                  <a:srgbClr val="3333FF"/>
                </a:solidFill>
              </a:rPr>
              <a:t>metastasis</a:t>
            </a:r>
            <a:r>
              <a:rPr lang="tr-TR" sz="1200" b="1" dirty="0">
                <a:solidFill>
                  <a:srgbClr val="3333FF"/>
                </a:solidFill>
              </a:rPr>
              <a:t> </a:t>
            </a:r>
            <a:r>
              <a:rPr lang="tr-TR" sz="1200" b="1" dirty="0" err="1">
                <a:solidFill>
                  <a:srgbClr val="3333FF"/>
                </a:solidFill>
              </a:rPr>
              <a:t>and</a:t>
            </a:r>
            <a:r>
              <a:rPr lang="tr-TR" sz="1200" b="1" dirty="0">
                <a:solidFill>
                  <a:srgbClr val="3333FF"/>
                </a:solidFill>
              </a:rPr>
              <a:t> </a:t>
            </a:r>
            <a:r>
              <a:rPr lang="tr-TR" sz="1200" b="1" dirty="0" err="1">
                <a:solidFill>
                  <a:srgbClr val="3333FF"/>
                </a:solidFill>
              </a:rPr>
              <a:t>decreases</a:t>
            </a:r>
            <a:r>
              <a:rPr lang="tr-TR" sz="1200" b="1" dirty="0">
                <a:solidFill>
                  <a:srgbClr val="3333FF"/>
                </a:solidFill>
              </a:rPr>
              <a:t> </a:t>
            </a:r>
            <a:r>
              <a:rPr lang="tr-TR" sz="1200" b="1" dirty="0" err="1">
                <a:solidFill>
                  <a:srgbClr val="3333FF"/>
                </a:solidFill>
              </a:rPr>
              <a:t>extracellular</a:t>
            </a:r>
            <a:r>
              <a:rPr lang="tr-TR" sz="1200" b="1" dirty="0">
                <a:solidFill>
                  <a:srgbClr val="3333FF"/>
                </a:solidFill>
              </a:rPr>
              <a:t> </a:t>
            </a:r>
            <a:r>
              <a:rPr lang="tr-TR" sz="1200" b="1" dirty="0" err="1">
                <a:solidFill>
                  <a:srgbClr val="3333FF"/>
                </a:solidFill>
              </a:rPr>
              <a:t>vascular</a:t>
            </a:r>
            <a:r>
              <a:rPr lang="tr-TR" sz="1200" b="1" dirty="0">
                <a:solidFill>
                  <a:srgbClr val="3333FF"/>
                </a:solidFill>
              </a:rPr>
              <a:t> </a:t>
            </a:r>
            <a:r>
              <a:rPr lang="tr-TR" sz="1200" b="1" dirty="0" err="1">
                <a:solidFill>
                  <a:srgbClr val="3333FF"/>
                </a:solidFill>
              </a:rPr>
              <a:t>endothelial</a:t>
            </a:r>
            <a:r>
              <a:rPr lang="tr-TR" sz="1200" b="1" dirty="0">
                <a:solidFill>
                  <a:srgbClr val="3333FF"/>
                </a:solidFill>
              </a:rPr>
              <a:t> </a:t>
            </a:r>
            <a:r>
              <a:rPr lang="tr-TR" sz="1200" b="1" dirty="0" err="1">
                <a:solidFill>
                  <a:srgbClr val="3333FF"/>
                </a:solidFill>
              </a:rPr>
              <a:t>growth</a:t>
            </a:r>
            <a:r>
              <a:rPr lang="tr-TR" sz="1200" b="1" dirty="0">
                <a:solidFill>
                  <a:srgbClr val="3333FF"/>
                </a:solidFill>
              </a:rPr>
              <a:t> </a:t>
            </a:r>
            <a:r>
              <a:rPr lang="tr-TR" sz="1200" b="1" dirty="0" err="1">
                <a:solidFill>
                  <a:srgbClr val="3333FF"/>
                </a:solidFill>
              </a:rPr>
              <a:t>factor</a:t>
            </a:r>
            <a:r>
              <a:rPr lang="tr-TR" sz="1200" b="1" dirty="0">
                <a:solidFill>
                  <a:srgbClr val="3333FF"/>
                </a:solidFill>
              </a:rPr>
              <a:t> in </a:t>
            </a:r>
            <a:r>
              <a:rPr lang="tr-TR" sz="1200" b="1" dirty="0" err="1">
                <a:solidFill>
                  <a:srgbClr val="3333FF"/>
                </a:solidFill>
              </a:rPr>
              <a:t>human</a:t>
            </a:r>
            <a:r>
              <a:rPr lang="tr-TR" sz="1200" b="1" dirty="0">
                <a:solidFill>
                  <a:srgbClr val="3333FF"/>
                </a:solidFill>
              </a:rPr>
              <a:t> </a:t>
            </a:r>
            <a:r>
              <a:rPr lang="tr-TR" sz="1200" b="1" dirty="0" err="1">
                <a:solidFill>
                  <a:srgbClr val="3333FF"/>
                </a:solidFill>
              </a:rPr>
              <a:t>breast</a:t>
            </a:r>
            <a:r>
              <a:rPr lang="tr-TR" sz="1200" b="1" dirty="0">
                <a:solidFill>
                  <a:srgbClr val="3333FF"/>
                </a:solidFill>
              </a:rPr>
              <a:t> </a:t>
            </a:r>
            <a:r>
              <a:rPr lang="tr-TR" sz="1200" b="1" dirty="0" err="1">
                <a:solidFill>
                  <a:srgbClr val="3333FF"/>
                </a:solidFill>
              </a:rPr>
              <a:t>cancer</a:t>
            </a:r>
            <a:r>
              <a:rPr lang="tr-TR" sz="1200" b="1" dirty="0">
                <a:solidFill>
                  <a:srgbClr val="3333FF"/>
                </a:solidFill>
              </a:rPr>
              <a:t> </a:t>
            </a:r>
            <a:r>
              <a:rPr lang="tr-TR" sz="1200" b="1" dirty="0" err="1">
                <a:solidFill>
                  <a:srgbClr val="3333FF"/>
                </a:solidFill>
              </a:rPr>
              <a:t>xenografts</a:t>
            </a:r>
            <a:r>
              <a:rPr lang="tr-TR" sz="1200" b="1" dirty="0">
                <a:solidFill>
                  <a:srgbClr val="3333FF"/>
                </a:solidFill>
              </a:rPr>
              <a:t>.</a:t>
            </a:r>
            <a:r>
              <a:rPr lang="tr-TR" sz="1200" dirty="0">
                <a:solidFill>
                  <a:srgbClr val="3333FF"/>
                </a:solidFill>
              </a:rPr>
              <a:t> </a:t>
            </a:r>
            <a:r>
              <a:rPr lang="tr-TR" sz="1200" dirty="0" err="1">
                <a:solidFill>
                  <a:srgbClr val="3333FF"/>
                </a:solidFill>
              </a:rPr>
              <a:t>Cancer</a:t>
            </a:r>
            <a:r>
              <a:rPr lang="tr-TR" sz="1200" dirty="0">
                <a:solidFill>
                  <a:srgbClr val="3333FF"/>
                </a:solidFill>
              </a:rPr>
              <a:t> </a:t>
            </a:r>
            <a:r>
              <a:rPr lang="tr-TR" sz="1200" dirty="0" err="1">
                <a:solidFill>
                  <a:srgbClr val="3333FF"/>
                </a:solidFill>
              </a:rPr>
              <a:t>Lett</a:t>
            </a:r>
            <a:r>
              <a:rPr lang="tr-TR" sz="1200" dirty="0">
                <a:solidFill>
                  <a:srgbClr val="3333FF"/>
                </a:solidFill>
              </a:rPr>
              <a:t>. 2002 </a:t>
            </a:r>
            <a:r>
              <a:rPr lang="tr-TR" sz="1200" dirty="0" err="1">
                <a:solidFill>
                  <a:srgbClr val="3333FF"/>
                </a:solidFill>
              </a:rPr>
              <a:t>Nov</a:t>
            </a:r>
            <a:r>
              <a:rPr lang="tr-TR" sz="1200" dirty="0">
                <a:solidFill>
                  <a:srgbClr val="3333FF"/>
                </a:solidFill>
              </a:rPr>
              <a:t> 8;185(1):31-7.</a:t>
            </a:r>
          </a:p>
          <a:p>
            <a:endParaRPr lang="tr-TR" sz="12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5677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Keten tohumu-İnsanda meme kanseri</a:t>
            </a:r>
            <a:endParaRPr lang="tr-TR" dirty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latin typeface="Comic Sans MS" pitchFamily="66" charset="0"/>
              </a:rPr>
              <a:t>2005’te </a:t>
            </a:r>
            <a:r>
              <a:rPr lang="tr-TR" sz="2400" dirty="0" err="1">
                <a:latin typeface="Comic Sans MS" pitchFamily="66" charset="0"/>
              </a:rPr>
              <a:t>Thompson</a:t>
            </a:r>
            <a:r>
              <a:rPr lang="tr-TR" sz="2400" dirty="0">
                <a:latin typeface="Comic Sans MS" pitchFamily="66" charset="0"/>
              </a:rPr>
              <a:t> ve arkadaşları meme tümörü tanısı konulan ve ameliyatı bekleyen hastalara 25 gram keten tohumu verilmiş. </a:t>
            </a:r>
            <a:endParaRPr lang="tr-TR" sz="2400" dirty="0" smtClean="0">
              <a:latin typeface="Comic Sans MS" pitchFamily="66" charset="0"/>
            </a:endParaRPr>
          </a:p>
          <a:p>
            <a:endParaRPr lang="tr-TR" sz="2400" dirty="0">
              <a:latin typeface="Comic Sans MS" pitchFamily="66" charset="0"/>
            </a:endParaRPr>
          </a:p>
          <a:p>
            <a:r>
              <a:rPr lang="tr-TR" sz="2400" dirty="0" smtClean="0">
                <a:solidFill>
                  <a:srgbClr val="FF0000"/>
                </a:solidFill>
                <a:latin typeface="Comic Sans MS" pitchFamily="66" charset="0"/>
              </a:rPr>
              <a:t>Üç </a:t>
            </a:r>
            <a:r>
              <a:rPr lang="tr-TR" sz="2400" dirty="0">
                <a:solidFill>
                  <a:srgbClr val="FF0000"/>
                </a:solidFill>
                <a:latin typeface="Comic Sans MS" pitchFamily="66" charset="0"/>
              </a:rPr>
              <a:t>hafta içinde </a:t>
            </a:r>
            <a:r>
              <a:rPr lang="tr-TR" sz="2400" dirty="0">
                <a:latin typeface="Comic Sans MS" pitchFamily="66" charset="0"/>
              </a:rPr>
              <a:t>keten tohumu alan grupta tümör hücreleri </a:t>
            </a:r>
            <a:r>
              <a:rPr lang="tr-TR" sz="2400" dirty="0">
                <a:solidFill>
                  <a:srgbClr val="FF0000"/>
                </a:solidFill>
                <a:latin typeface="Comic Sans MS" pitchFamily="66" charset="0"/>
              </a:rPr>
              <a:t>%31 </a:t>
            </a:r>
            <a:r>
              <a:rPr lang="tr-TR" sz="2400" dirty="0" smtClean="0">
                <a:solidFill>
                  <a:srgbClr val="FF0000"/>
                </a:solidFill>
                <a:latin typeface="Comic Sans MS" pitchFamily="66" charset="0"/>
              </a:rPr>
              <a:t>oranında ölmüş</a:t>
            </a:r>
            <a:r>
              <a:rPr lang="tr-TR" sz="2400" dirty="0" smtClean="0">
                <a:latin typeface="Comic Sans MS" pitchFamily="66" charset="0"/>
              </a:rPr>
              <a:t>, </a:t>
            </a:r>
            <a:r>
              <a:rPr lang="tr-TR" sz="2400" dirty="0">
                <a:latin typeface="Comic Sans MS" pitchFamily="66" charset="0"/>
              </a:rPr>
              <a:t>HER2/</a:t>
            </a:r>
            <a:r>
              <a:rPr lang="tr-TR" sz="2400" dirty="0" err="1">
                <a:latin typeface="Comic Sans MS" pitchFamily="66" charset="0"/>
              </a:rPr>
              <a:t>Neu</a:t>
            </a:r>
            <a:r>
              <a:rPr lang="tr-TR" sz="2400" dirty="0">
                <a:latin typeface="Comic Sans MS" pitchFamily="66" charset="0"/>
              </a:rPr>
              <a:t> </a:t>
            </a:r>
            <a:r>
              <a:rPr lang="tr-TR" sz="2400" dirty="0" smtClean="0">
                <a:latin typeface="Comic Sans MS" pitchFamily="66" charset="0"/>
              </a:rPr>
              <a:t>ekspresyonu </a:t>
            </a:r>
            <a:r>
              <a:rPr lang="tr-TR" sz="2400" dirty="0">
                <a:latin typeface="Comic Sans MS" pitchFamily="66" charset="0"/>
              </a:rPr>
              <a:t>%71 oranında azalmış. </a:t>
            </a:r>
            <a:endParaRPr lang="tr-TR" sz="2400" dirty="0" smtClean="0">
              <a:latin typeface="Comic Sans MS" pitchFamily="66" charset="0"/>
            </a:endParaRPr>
          </a:p>
          <a:p>
            <a:endParaRPr lang="tr-TR" sz="2400" dirty="0">
              <a:latin typeface="Comic Sans MS" pitchFamily="66" charset="0"/>
            </a:endParaRPr>
          </a:p>
          <a:p>
            <a:r>
              <a:rPr lang="tr-TR" sz="2400" dirty="0" smtClean="0">
                <a:latin typeface="Comic Sans MS" pitchFamily="66" charset="0"/>
              </a:rPr>
              <a:t>Benzer başka insan çalışmaları da mevcuttur. </a:t>
            </a:r>
            <a:endParaRPr lang="tr-TR" sz="2400" dirty="0">
              <a:latin typeface="Comic Sans MS" pitchFamily="66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00034" y="5226784"/>
            <a:ext cx="8208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Thompson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LU </a:t>
            </a:r>
            <a:r>
              <a:rPr lang="tr-TR" sz="1000" b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Chen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JM </a:t>
            </a:r>
            <a:r>
              <a:rPr lang="tr-TR" sz="1000" b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Li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T </a:t>
            </a:r>
            <a:r>
              <a:rPr lang="tr-TR" sz="1000" b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Strasser-Weippl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K </a:t>
            </a:r>
            <a:r>
              <a:rPr lang="tr-TR" sz="1000" b="1" dirty="0" smtClean="0">
                <a:solidFill>
                  <a:srgbClr val="3333FF"/>
                </a:solidFill>
                <a:latin typeface="Comic Sans MS" pitchFamily="66" charset="0"/>
              </a:rPr>
              <a:t> 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Goss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smtClean="0">
                <a:solidFill>
                  <a:srgbClr val="3333FF"/>
                </a:solidFill>
                <a:latin typeface="Comic Sans MS" pitchFamily="66" charset="0"/>
              </a:rPr>
              <a:t>PE </a:t>
            </a:r>
            <a:r>
              <a:rPr lang="tr-TR" sz="1000" b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Dietary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flaxseed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alters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tumor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biological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markers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in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postmenopausal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breast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cancer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.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Clin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Cancer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Res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. 2005 May 15;11(10):3828-35</a:t>
            </a:r>
            <a:r>
              <a:rPr lang="tr-TR" sz="1000" dirty="0" smtClean="0">
                <a:solidFill>
                  <a:srgbClr val="3333FF"/>
                </a:solidFill>
                <a:latin typeface="Comic Sans MS" pitchFamily="66" charset="0"/>
              </a:rPr>
              <a:t>.</a:t>
            </a:r>
          </a:p>
          <a:p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Haggans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CJ </a:t>
            </a:r>
            <a:r>
              <a:rPr lang="tr-TR" sz="1000" b="1" dirty="0">
                <a:solidFill>
                  <a:srgbClr val="3333FF"/>
                </a:solidFill>
                <a:latin typeface="Comic Sans MS" pitchFamily="66" charset="0"/>
              </a:rPr>
              <a:t>,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Travelli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EJ </a:t>
            </a:r>
            <a:r>
              <a:rPr lang="tr-TR" sz="1000" b="1" dirty="0">
                <a:solidFill>
                  <a:srgbClr val="3333FF"/>
                </a:solidFill>
                <a:latin typeface="Comic Sans MS" pitchFamily="66" charset="0"/>
              </a:rPr>
              <a:t>, 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Thomas W </a:t>
            </a:r>
            <a:r>
              <a:rPr lang="tr-TR" sz="1000" b="1" dirty="0">
                <a:solidFill>
                  <a:srgbClr val="3333FF"/>
                </a:solidFill>
                <a:latin typeface="Comic Sans MS" pitchFamily="66" charset="0"/>
              </a:rPr>
              <a:t>, 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Martini MC </a:t>
            </a:r>
            <a:r>
              <a:rPr lang="tr-TR" sz="1000" b="1" dirty="0">
                <a:solidFill>
                  <a:srgbClr val="3333FF"/>
                </a:solidFill>
                <a:latin typeface="Comic Sans MS" pitchFamily="66" charset="0"/>
              </a:rPr>
              <a:t>,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Slavin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smtClean="0">
                <a:solidFill>
                  <a:srgbClr val="3333FF"/>
                </a:solidFill>
                <a:latin typeface="Comic Sans MS" pitchFamily="66" charset="0"/>
              </a:rPr>
              <a:t>JL </a:t>
            </a:r>
            <a:r>
              <a:rPr lang="tr-TR" sz="1000" b="1" dirty="0">
                <a:solidFill>
                  <a:srgbClr val="3333FF"/>
                </a:solidFill>
                <a:latin typeface="Comic Sans MS" pitchFamily="66" charset="0"/>
              </a:rPr>
              <a:t>.</a:t>
            </a:r>
            <a:r>
              <a:rPr lang="tr-TR" sz="1000" b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The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effect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of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flaxseed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and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wheat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bran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consumption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on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urinary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estrogen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metabolites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in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premenopausal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women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.</a:t>
            </a:r>
            <a:r>
              <a:rPr lang="tr-TR" sz="1000" b="1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Cancer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Epidemiol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Biomarkers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Prev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. 2000;9(7):719-25. </a:t>
            </a:r>
          </a:p>
          <a:p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Brooks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JD </a:t>
            </a:r>
            <a:r>
              <a:rPr lang="tr-TR" sz="1000" b="1" dirty="0">
                <a:solidFill>
                  <a:srgbClr val="3333FF"/>
                </a:solidFill>
                <a:latin typeface="Comic Sans MS" pitchFamily="66" charset="0"/>
              </a:rPr>
              <a:t>,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Ward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WE </a:t>
            </a:r>
            <a:r>
              <a:rPr lang="tr-TR" sz="1000" b="1" dirty="0">
                <a:solidFill>
                  <a:srgbClr val="3333FF"/>
                </a:solidFill>
                <a:latin typeface="Comic Sans MS" pitchFamily="66" charset="0"/>
              </a:rPr>
              <a:t>,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Lewis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JE </a:t>
            </a:r>
            <a:r>
              <a:rPr lang="tr-TR" sz="1000" b="1" dirty="0">
                <a:solidFill>
                  <a:srgbClr val="3333FF"/>
                </a:solidFill>
                <a:latin typeface="Comic Sans MS" pitchFamily="66" charset="0"/>
              </a:rPr>
              <a:t>,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Hilditch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J </a:t>
            </a:r>
            <a:r>
              <a:rPr lang="tr-TR" sz="1000" b="1" dirty="0">
                <a:solidFill>
                  <a:srgbClr val="3333FF"/>
                </a:solidFill>
                <a:latin typeface="Comic Sans MS" pitchFamily="66" charset="0"/>
              </a:rPr>
              <a:t>,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Nickell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L </a:t>
            </a:r>
            <a:r>
              <a:rPr lang="tr-TR" sz="1000" b="1" dirty="0">
                <a:solidFill>
                  <a:srgbClr val="3333FF"/>
                </a:solidFill>
                <a:latin typeface="Comic Sans MS" pitchFamily="66" charset="0"/>
              </a:rPr>
              <a:t>,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Wong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E </a:t>
            </a:r>
            <a:r>
              <a:rPr lang="tr-TR" sz="1000" b="1" dirty="0">
                <a:solidFill>
                  <a:srgbClr val="3333FF"/>
                </a:solidFill>
                <a:latin typeface="Comic Sans MS" pitchFamily="66" charset="0"/>
              </a:rPr>
              <a:t>,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Thompson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LU </a:t>
            </a:r>
            <a:r>
              <a:rPr lang="tr-TR" sz="1000" b="1" dirty="0">
                <a:solidFill>
                  <a:srgbClr val="3333FF"/>
                </a:solidFill>
                <a:latin typeface="Comic Sans MS" pitchFamily="66" charset="0"/>
              </a:rPr>
              <a:t>.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Supplementation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with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flaxseed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alters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estrogen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metabolism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in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postmenopausal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women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to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a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greater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extent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than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does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supplementation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with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an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equal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amount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of soy.</a:t>
            </a:r>
            <a:r>
              <a:rPr lang="tr-TR" sz="1000" b="1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Am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J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Clin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Nutr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. 2004 Feb;79(2):318-25. </a:t>
            </a:r>
          </a:p>
          <a:p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Kabat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GC </a:t>
            </a:r>
            <a:r>
              <a:rPr lang="tr-TR" sz="1000" b="1" dirty="0">
                <a:solidFill>
                  <a:srgbClr val="3333FF"/>
                </a:solidFill>
                <a:latin typeface="Comic Sans MS" pitchFamily="66" charset="0"/>
              </a:rPr>
              <a:t>,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O'Leary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ES </a:t>
            </a:r>
            <a:r>
              <a:rPr lang="tr-TR" sz="1000" b="1" dirty="0">
                <a:solidFill>
                  <a:srgbClr val="3333FF"/>
                </a:solidFill>
                <a:latin typeface="Comic Sans MS" pitchFamily="66" charset="0"/>
              </a:rPr>
              <a:t>,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Gammon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MD </a:t>
            </a:r>
            <a:r>
              <a:rPr lang="tr-TR" sz="1000" b="1" dirty="0">
                <a:solidFill>
                  <a:srgbClr val="3333FF"/>
                </a:solidFill>
                <a:latin typeface="Comic Sans MS" pitchFamily="66" charset="0"/>
              </a:rPr>
              <a:t>,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Sepkovic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DW </a:t>
            </a:r>
            <a:r>
              <a:rPr lang="tr-TR" sz="1000" b="1" dirty="0">
                <a:solidFill>
                  <a:srgbClr val="3333FF"/>
                </a:solidFill>
                <a:latin typeface="Comic Sans MS" pitchFamily="66" charset="0"/>
              </a:rPr>
              <a:t>,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Teitelbaum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SL </a:t>
            </a:r>
            <a:r>
              <a:rPr lang="tr-TR" sz="1000" b="1" dirty="0">
                <a:solidFill>
                  <a:srgbClr val="3333FF"/>
                </a:solidFill>
                <a:latin typeface="Comic Sans MS" pitchFamily="66" charset="0"/>
              </a:rPr>
              <a:t>,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Britton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JA </a:t>
            </a:r>
            <a:r>
              <a:rPr lang="tr-TR" sz="1000" b="1" dirty="0">
                <a:solidFill>
                  <a:srgbClr val="3333FF"/>
                </a:solidFill>
                <a:latin typeface="Comic Sans MS" pitchFamily="66" charset="0"/>
              </a:rPr>
              <a:t>, 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Terry MB </a:t>
            </a:r>
            <a:r>
              <a:rPr lang="tr-TR" sz="1000" b="1" dirty="0">
                <a:solidFill>
                  <a:srgbClr val="3333FF"/>
                </a:solidFill>
                <a:latin typeface="Comic Sans MS" pitchFamily="66" charset="0"/>
              </a:rPr>
              <a:t>,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Neugut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AI </a:t>
            </a:r>
            <a:r>
              <a:rPr lang="tr-TR" sz="1000" b="1" dirty="0">
                <a:solidFill>
                  <a:srgbClr val="3333FF"/>
                </a:solidFill>
                <a:latin typeface="Comic Sans MS" pitchFamily="66" charset="0"/>
              </a:rPr>
              <a:t>,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Bradlow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smtClean="0">
                <a:solidFill>
                  <a:srgbClr val="3333FF"/>
                </a:solidFill>
                <a:latin typeface="Comic Sans MS" pitchFamily="66" charset="0"/>
              </a:rPr>
              <a:t>HL </a:t>
            </a:r>
            <a:r>
              <a:rPr lang="tr-TR" sz="1000" b="1" dirty="0">
                <a:solidFill>
                  <a:srgbClr val="3333FF"/>
                </a:solidFill>
                <a:latin typeface="Comic Sans MS" pitchFamily="66" charset="0"/>
              </a:rPr>
              <a:t>.</a:t>
            </a:r>
            <a:r>
              <a:rPr lang="tr-TR" sz="1000" b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Estrogen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metabolism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and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breast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cancer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.</a:t>
            </a:r>
            <a:r>
              <a:rPr lang="tr-TR" sz="1000" b="1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Epidemiology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. 2006;17(1):80-8. </a:t>
            </a:r>
          </a:p>
          <a:p>
            <a:endParaRPr lang="tr-TR" sz="1000" dirty="0">
              <a:solidFill>
                <a:srgbClr val="3333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72346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9600">
                <a:solidFill>
                  <a:srgbClr val="0000FF"/>
                </a:solidFill>
                <a:latin typeface="Comic Sans MS" pitchFamily="66" charset="0"/>
              </a:rPr>
              <a:t>Soya</a:t>
            </a:r>
            <a:r>
              <a:rPr lang="en-US" sz="9600">
                <a:solidFill>
                  <a:srgbClr val="FF0066"/>
                </a:solidFill>
                <a:latin typeface="Comic Sans MS" pitchFamily="66" charset="0"/>
              </a:rPr>
              <a:t> </a:t>
            </a:r>
          </a:p>
          <a:p>
            <a:pPr algn="ctr">
              <a:buFontTx/>
              <a:buNone/>
            </a:pPr>
            <a:r>
              <a:rPr lang="en-US" sz="9600">
                <a:solidFill>
                  <a:srgbClr val="0000FF"/>
                </a:solidFill>
                <a:latin typeface="Comic Sans MS" pitchFamily="66" charset="0"/>
              </a:rPr>
              <a:t>kanser</a:t>
            </a:r>
          </a:p>
        </p:txBody>
      </p:sp>
    </p:spTree>
    <p:extLst>
      <p:ext uri="{BB962C8B-B14F-4D97-AF65-F5344CB8AC3E}">
        <p14:creationId xmlns:p14="http://schemas.microsoft.com/office/powerpoint/2010/main" val="361104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rgbClr val="0000FF"/>
                </a:solidFill>
                <a:latin typeface="Comic Sans MS" pitchFamily="66" charset="0"/>
              </a:rPr>
              <a:t>Soya-Kanser</a:t>
            </a:r>
            <a:endParaRPr lang="en-US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2400">
                <a:solidFill>
                  <a:srgbClr val="FF0000"/>
                </a:solidFill>
                <a:latin typeface="Comic Sans MS" pitchFamily="66" charset="0"/>
              </a:rPr>
              <a:t>Uzakdoğu Asya</a:t>
            </a:r>
            <a:r>
              <a:rPr lang="tr-TR" sz="2400">
                <a:latin typeface="Comic Sans MS" pitchFamily="66" charset="0"/>
              </a:rPr>
              <a:t> ülkelerinde göğüs, prostat ve kalın bağırsak gibi kanserlerin daha az görülmesi bu ülkelerdeki fazla soya tüketimine bağlanmaktadır.</a:t>
            </a:r>
          </a:p>
          <a:p>
            <a:pPr>
              <a:lnSpc>
                <a:spcPct val="90000"/>
              </a:lnSpc>
            </a:pPr>
            <a:endParaRPr lang="tr-TR" sz="240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tr-TR" sz="2400">
                <a:latin typeface="Comic Sans MS" pitchFamily="66" charset="0"/>
              </a:rPr>
              <a:t>Bir varsayıma göre soya izoflavonları </a:t>
            </a:r>
            <a:r>
              <a:rPr lang="tr-TR" sz="2400">
                <a:solidFill>
                  <a:srgbClr val="FF0000"/>
                </a:solidFill>
                <a:latin typeface="Comic Sans MS" pitchFamily="66" charset="0"/>
              </a:rPr>
              <a:t>zayıf östrojen</a:t>
            </a:r>
            <a:r>
              <a:rPr lang="tr-TR" sz="2400">
                <a:latin typeface="Comic Sans MS" pitchFamily="66" charset="0"/>
              </a:rPr>
              <a:t> etkisine sahiptir. </a:t>
            </a:r>
          </a:p>
          <a:p>
            <a:pPr>
              <a:lnSpc>
                <a:spcPct val="90000"/>
              </a:lnSpc>
            </a:pPr>
            <a:endParaRPr lang="tr-TR" sz="240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tr-TR" sz="2400">
                <a:latin typeface="Comic Sans MS" pitchFamily="66" charset="0"/>
              </a:rPr>
              <a:t>Bu nedenle belli miktarlarda tüketildiklerinde vücutta yapılan östrojenlerin güçlü etkilerini zayıflatarak göğüs ve dölyatağı iç tabakası (endometrium) </a:t>
            </a:r>
            <a:r>
              <a:rPr lang="tr-TR" sz="2400">
                <a:solidFill>
                  <a:srgbClr val="FF0000"/>
                </a:solidFill>
                <a:latin typeface="Comic Sans MS" pitchFamily="66" charset="0"/>
              </a:rPr>
              <a:t>kanserlerinin tehlikesini azaltabilirler</a:t>
            </a:r>
            <a:r>
              <a:rPr lang="tr-TR" sz="2400">
                <a:latin typeface="Comic Sans MS" pitchFamily="66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tr-TR" sz="2400">
              <a:latin typeface="Comic Sans MS" pitchFamily="66" charset="0"/>
            </a:endParaRPr>
          </a:p>
        </p:txBody>
      </p:sp>
      <p:sp>
        <p:nvSpPr>
          <p:cNvPr id="312324" name="Text Box 4"/>
          <p:cNvSpPr txBox="1">
            <a:spLocks noChangeArrowheads="1"/>
          </p:cNvSpPr>
          <p:nvPr/>
        </p:nvSpPr>
        <p:spPr bwMode="auto">
          <a:xfrm>
            <a:off x="900113" y="6237288"/>
            <a:ext cx="77041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312325" name="Text Box 5"/>
          <p:cNvSpPr txBox="1">
            <a:spLocks noChangeArrowheads="1"/>
          </p:cNvSpPr>
          <p:nvPr/>
        </p:nvSpPr>
        <p:spPr bwMode="auto">
          <a:xfrm>
            <a:off x="539750" y="5661025"/>
            <a:ext cx="8280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nl-NL" sz="1000">
                <a:solidFill>
                  <a:srgbClr val="0000FF"/>
                </a:solidFill>
                <a:latin typeface="Comic Sans MS" pitchFamily="66" charset="0"/>
              </a:rPr>
              <a:t>Peeters PH, Keinan-Boker L, van der Schouw YT, Grobbee DE. </a:t>
            </a:r>
            <a:r>
              <a:rPr lang="en-US" sz="1000">
                <a:solidFill>
                  <a:srgbClr val="0000FF"/>
                </a:solidFill>
                <a:latin typeface="Comic Sans MS" pitchFamily="66" charset="0"/>
              </a:rPr>
              <a:t>Phy­toestrogens and breast cancer risk: review of the epidemiological evidence. Breast Cancer Res Treat. 2003;77:171-183.</a:t>
            </a:r>
          </a:p>
          <a:p>
            <a:pPr algn="l"/>
            <a:r>
              <a:rPr lang="en-US" sz="1000">
                <a:solidFill>
                  <a:srgbClr val="0000FF"/>
                </a:solidFill>
                <a:latin typeface="Comic Sans MS" pitchFamily="66" charset="0"/>
              </a:rPr>
              <a:t>Sarkar FH, Li Y. Soy isoflavones and cancer prevention. Cancer Invest. 2003;21:744-757.</a:t>
            </a:r>
          </a:p>
          <a:p>
            <a:pPr algn="l"/>
            <a:r>
              <a:rPr lang="en-US" sz="1000">
                <a:solidFill>
                  <a:srgbClr val="0000FF"/>
                </a:solidFill>
                <a:latin typeface="Comic Sans MS" pitchFamily="66" charset="0"/>
              </a:rPr>
              <a:t>Magee PJ, Rowland IR. Phyto-oestrogens, their mechanism of action: current evidence for a role in breast and prostate cancer. Br J Nutr. 2004; 91:513-531.</a:t>
            </a:r>
          </a:p>
        </p:txBody>
      </p:sp>
    </p:spTree>
    <p:extLst>
      <p:ext uri="{BB962C8B-B14F-4D97-AF65-F5344CB8AC3E}">
        <p14:creationId xmlns:p14="http://schemas.microsoft.com/office/powerpoint/2010/main" val="162219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rgbClr val="6600FF"/>
                </a:solidFill>
                <a:latin typeface="Comic Sans MS" pitchFamily="66" charset="0"/>
              </a:rPr>
              <a:t>Uzakdoğu ülkeleri-Kanser</a:t>
            </a:r>
            <a:endParaRPr lang="en-US">
              <a:solidFill>
                <a:srgbClr val="6600FF"/>
              </a:solidFill>
              <a:latin typeface="Comic Sans MS" pitchFamily="66" charset="0"/>
            </a:endParaRP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2800">
                <a:latin typeface="Comic Sans MS" pitchFamily="66" charset="0"/>
              </a:rPr>
              <a:t>Halbuki Uzakdoğu ülkelerinde yemek borusu, mide, tiroid, pankreas (uykuluk) ve karaciğer kanserleri daha fazla görülmektedir. </a:t>
            </a:r>
          </a:p>
          <a:p>
            <a:endParaRPr lang="tr-TR" sz="2800">
              <a:latin typeface="Comic Sans MS" pitchFamily="66" charset="0"/>
            </a:endParaRPr>
          </a:p>
          <a:p>
            <a:r>
              <a:rPr lang="tr-TR" sz="2800">
                <a:latin typeface="Comic Sans MS" pitchFamily="66" charset="0"/>
              </a:rPr>
              <a:t>Soya tüketiminin bazı kanserleri azaltırken bazılarını artırmasını izah etmek güçtür. </a:t>
            </a:r>
          </a:p>
          <a:p>
            <a:endParaRPr lang="tr-TR" sz="2800">
              <a:latin typeface="Comic Sans MS" pitchFamily="66" charset="0"/>
            </a:endParaRPr>
          </a:p>
          <a:p>
            <a:r>
              <a:rPr lang="tr-TR" sz="2800">
                <a:latin typeface="Comic Sans MS" pitchFamily="66" charset="0"/>
              </a:rPr>
              <a:t>Bu paradoks bu ülkelerdeki diğer </a:t>
            </a:r>
            <a:r>
              <a:rPr lang="tr-TR" sz="2800">
                <a:solidFill>
                  <a:srgbClr val="FF0000"/>
                </a:solidFill>
                <a:latin typeface="Comic Sans MS" pitchFamily="66" charset="0"/>
              </a:rPr>
              <a:t>beslenme gelenekleri</a:t>
            </a:r>
            <a:r>
              <a:rPr lang="tr-TR" sz="2800">
                <a:latin typeface="Comic Sans MS" pitchFamily="66" charset="0"/>
              </a:rPr>
              <a:t> ile ilişkili olabilir. </a:t>
            </a:r>
          </a:p>
          <a:p>
            <a:endParaRPr lang="tr-TR" sz="2800">
              <a:latin typeface="Comic Sans MS" pitchFamily="66" charset="0"/>
            </a:endParaRPr>
          </a:p>
          <a:p>
            <a:endParaRPr lang="en-US" sz="2800">
              <a:latin typeface="Comic Sans MS" pitchFamily="66" charset="0"/>
            </a:endParaRP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79933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rgbClr val="0000FF"/>
                </a:solidFill>
                <a:latin typeface="Comic Sans MS" pitchFamily="66" charset="0"/>
              </a:rPr>
              <a:t>Soya-kanser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2400">
                <a:latin typeface="Comic Sans MS" pitchFamily="66" charset="0"/>
              </a:rPr>
              <a:t>1994 yılında </a:t>
            </a:r>
            <a:r>
              <a:rPr lang="en-US" sz="2400">
                <a:latin typeface="Comic Sans MS" pitchFamily="66" charset="0"/>
              </a:rPr>
              <a:t>Mark Messina</a:t>
            </a:r>
            <a:r>
              <a:rPr lang="tr-TR" sz="2400">
                <a:latin typeface="Comic Sans MS" pitchFamily="66" charset="0"/>
              </a:rPr>
              <a:t>’nın yaptığı bir meta analize göre </a:t>
            </a:r>
            <a:r>
              <a:rPr lang="tr-TR" sz="2400">
                <a:solidFill>
                  <a:srgbClr val="FF0000"/>
                </a:solidFill>
                <a:latin typeface="Comic Sans MS" pitchFamily="66" charset="0"/>
              </a:rPr>
              <a:t>26 hayvan çalışması</a:t>
            </a:r>
            <a:r>
              <a:rPr lang="tr-TR" sz="2400">
                <a:latin typeface="Comic Sans MS" pitchFamily="66" charset="0"/>
              </a:rPr>
              <a:t>nın % 65’inde soyanın kansere karşı koruyucu olduğu, diğerlerinde ise etkisiz olduğu ya da kansere yol açtığı saptanmıştır. </a:t>
            </a:r>
          </a:p>
          <a:p>
            <a:pPr>
              <a:lnSpc>
                <a:spcPct val="90000"/>
              </a:lnSpc>
            </a:pPr>
            <a:endParaRPr lang="tr-TR" sz="240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tr-TR" sz="2400">
                <a:latin typeface="Comic Sans MS" pitchFamily="66" charset="0"/>
              </a:rPr>
              <a:t>Aynı araştırıcıya göre insan çalışmalarının sonuçları ise daha da belirsizdir.</a:t>
            </a:r>
          </a:p>
          <a:p>
            <a:pPr>
              <a:lnSpc>
                <a:spcPct val="90000"/>
              </a:lnSpc>
            </a:pPr>
            <a:endParaRPr lang="tr-TR" sz="240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tr-TR" sz="2400">
                <a:latin typeface="Comic Sans MS" pitchFamily="66" charset="0"/>
              </a:rPr>
              <a:t>Bu çalışmaların bazılarında soya tüketimi ile kanser olasılığı arasında ters bir orantı saptanırken, çalışmaların çoğunda böyle bir ilişki bulunmamış, hata </a:t>
            </a:r>
            <a:r>
              <a:rPr lang="tr-TR" sz="2400">
                <a:solidFill>
                  <a:srgbClr val="FF0000"/>
                </a:solidFill>
                <a:latin typeface="Comic Sans MS" pitchFamily="66" charset="0"/>
              </a:rPr>
              <a:t>soyanın kansere yol açtığı</a:t>
            </a:r>
            <a:r>
              <a:rPr lang="tr-TR" sz="2400">
                <a:latin typeface="Comic Sans MS" pitchFamily="66" charset="0"/>
              </a:rPr>
              <a:t> saptanmıştır.  </a:t>
            </a:r>
            <a:endParaRPr lang="en-US" sz="2400">
              <a:latin typeface="Comic Sans MS" pitchFamily="66" charset="0"/>
            </a:endParaRPr>
          </a:p>
        </p:txBody>
      </p:sp>
      <p:sp>
        <p:nvSpPr>
          <p:cNvPr id="314372" name="Text Box 4"/>
          <p:cNvSpPr txBox="1">
            <a:spLocks noChangeArrowheads="1"/>
          </p:cNvSpPr>
          <p:nvPr/>
        </p:nvSpPr>
        <p:spPr bwMode="auto">
          <a:xfrm>
            <a:off x="762000" y="6096000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/>
            <a:r>
              <a:rPr lang="en-US" sz="1000">
                <a:solidFill>
                  <a:srgbClr val="0000FF"/>
                </a:solidFill>
                <a:latin typeface="Comic Sans MS" pitchFamily="66" charset="0"/>
              </a:rPr>
              <a:t> Messina MJ, Persky V, Setchell KD, Barnes S. Soy intake and cancer risk: a review of the in vitro and in vivo data. Nutr Cancer. 1994;21(2):113-31.</a:t>
            </a:r>
          </a:p>
        </p:txBody>
      </p:sp>
    </p:spTree>
    <p:extLst>
      <p:ext uri="{BB962C8B-B14F-4D97-AF65-F5344CB8AC3E}">
        <p14:creationId xmlns:p14="http://schemas.microsoft.com/office/powerpoint/2010/main" val="183621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rgbClr val="6600FF"/>
                </a:solidFill>
                <a:latin typeface="Comic Sans MS" pitchFamily="66" charset="0"/>
              </a:rPr>
              <a:t>Soya kanseri artırıyor mu?</a:t>
            </a:r>
            <a:endParaRPr lang="en-US">
              <a:solidFill>
                <a:srgbClr val="6600FF"/>
              </a:solidFill>
              <a:latin typeface="Comic Sans MS" pitchFamily="66" charset="0"/>
            </a:endParaRP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r>
              <a:rPr lang="tr-TR">
                <a:latin typeface="Comic Sans MS" pitchFamily="66" charset="0"/>
              </a:rPr>
              <a:t>Son on yılda yapılan birçok çalışmada  soyadan zengin gıda ile beslenmenin </a:t>
            </a:r>
            <a:r>
              <a:rPr lang="tr-TR">
                <a:solidFill>
                  <a:srgbClr val="FF0000"/>
                </a:solidFill>
                <a:latin typeface="Comic Sans MS" pitchFamily="66" charset="0"/>
              </a:rPr>
              <a:t>meme, mide, kalın bağırsak </a:t>
            </a:r>
            <a:r>
              <a:rPr lang="tr-TR">
                <a:latin typeface="Comic Sans MS" pitchFamily="66" charset="0"/>
              </a:rPr>
              <a:t>ve</a:t>
            </a:r>
            <a:r>
              <a:rPr lang="tr-TR">
                <a:solidFill>
                  <a:srgbClr val="FF0000"/>
                </a:solidFill>
                <a:latin typeface="Comic Sans MS" pitchFamily="66" charset="0"/>
              </a:rPr>
              <a:t> uterus</a:t>
            </a:r>
            <a:r>
              <a:rPr lang="tr-TR">
                <a:latin typeface="Comic Sans MS" pitchFamily="66" charset="0"/>
              </a:rPr>
              <a:t> (döl yatağı) kanserlerine  karşı koruyucu olmadığı hatta bu organlardaki kanserleri arttırdığını göstermektedir. </a:t>
            </a:r>
            <a:endParaRPr lang="en-US">
              <a:latin typeface="Comic Sans MS" pitchFamily="66" charset="0"/>
            </a:endParaRPr>
          </a:p>
        </p:txBody>
      </p:sp>
      <p:sp>
        <p:nvSpPr>
          <p:cNvPr id="315396" name="Text Box 4"/>
          <p:cNvSpPr txBox="1">
            <a:spLocks noChangeArrowheads="1"/>
          </p:cNvSpPr>
          <p:nvPr/>
        </p:nvSpPr>
        <p:spPr bwMode="auto">
          <a:xfrm>
            <a:off x="539750" y="4556125"/>
            <a:ext cx="8077200" cy="230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>
                <a:solidFill>
                  <a:srgbClr val="0000FF"/>
                </a:solidFill>
                <a:latin typeface="Comic Sans MS" pitchFamily="66" charset="0"/>
              </a:rPr>
              <a:t>Yuan JM, Wang QS, Ross RK, Henderson BE, Yu MC.</a:t>
            </a:r>
            <a:r>
              <a:rPr lang="en-US" sz="1000">
                <a:solidFill>
                  <a:srgbClr val="0000FF"/>
                </a:solidFill>
                <a:latin typeface="Comic Sans MS" pitchFamily="66" charset="0"/>
                <a:hlinkClick r:id="rId2"/>
              </a:rPr>
              <a:t> </a:t>
            </a:r>
            <a:r>
              <a:rPr lang="en-US" sz="1000">
                <a:solidFill>
                  <a:srgbClr val="0000FF"/>
                </a:solidFill>
                <a:latin typeface="Comic Sans MS" pitchFamily="66" charset="0"/>
              </a:rPr>
              <a:t>Diet and breast cancer in Shanghai and Tianjin, China.</a:t>
            </a:r>
            <a:r>
              <a:rPr lang="tr-TR" sz="100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000">
                <a:solidFill>
                  <a:srgbClr val="0000FF"/>
                </a:solidFill>
                <a:latin typeface="Comic Sans MS" pitchFamily="66" charset="0"/>
              </a:rPr>
              <a:t>Br J Cancer. 1995;71(6):1353-8. </a:t>
            </a:r>
            <a:endParaRPr lang="tr-TR" sz="1000">
              <a:solidFill>
                <a:srgbClr val="0000FF"/>
              </a:solidFill>
              <a:latin typeface="Comic Sans MS" pitchFamily="66" charset="0"/>
            </a:endParaRPr>
          </a:p>
          <a:p>
            <a:pPr algn="l"/>
            <a:r>
              <a:rPr lang="en-US" sz="1000">
                <a:solidFill>
                  <a:srgbClr val="0000FF"/>
                </a:solidFill>
                <a:latin typeface="Comic Sans MS" pitchFamily="66" charset="0"/>
              </a:rPr>
              <a:t>Dees C, Foster JS, Ahamed S, Wimalasena J Dietary estrogens stimulate breast cells to enter the cell cycle. Eviron Health Perspect 1997;105 Suppl 3:633-6.</a:t>
            </a:r>
            <a:r>
              <a:rPr lang="en-US" sz="1000">
                <a:solidFill>
                  <a:srgbClr val="0000FF"/>
                </a:solidFill>
                <a:latin typeface="Comic Sans MS" pitchFamily="66" charset="0"/>
                <a:hlinkClick r:id="rId3"/>
              </a:rPr>
              <a:t> </a:t>
            </a:r>
            <a:endParaRPr lang="en-US" sz="1000">
              <a:solidFill>
                <a:srgbClr val="0000FF"/>
              </a:solidFill>
              <a:latin typeface="Comic Sans MS" pitchFamily="66" charset="0"/>
            </a:endParaRPr>
          </a:p>
          <a:p>
            <a:pPr algn="l"/>
            <a:r>
              <a:rPr lang="en-US" sz="1000">
                <a:solidFill>
                  <a:srgbClr val="0000FF"/>
                </a:solidFill>
                <a:latin typeface="Comic Sans MS" pitchFamily="66" charset="0"/>
              </a:rPr>
              <a:t>Petrakis NL, Barnes S, King EB, Lowenstein J, Wiencke J, Lee MM, Miike R, Kirk M, Coward L. Stimulatory influence of soy protein isolate on breast secretion in pre- and post-menopausal women. Cancer Epid Bio Prev </a:t>
            </a:r>
            <a:r>
              <a:rPr lang="tr-TR" sz="1000">
                <a:solidFill>
                  <a:srgbClr val="0000FF"/>
                </a:solidFill>
                <a:latin typeface="Comic Sans MS" pitchFamily="66" charset="0"/>
              </a:rPr>
              <a:t>1995;</a:t>
            </a:r>
            <a:r>
              <a:rPr lang="en-US" sz="1000">
                <a:solidFill>
                  <a:srgbClr val="0000FF"/>
                </a:solidFill>
                <a:latin typeface="Comic Sans MS" pitchFamily="66" charset="0"/>
              </a:rPr>
              <a:t>5: 785-794 (1996). </a:t>
            </a:r>
            <a:endParaRPr lang="tr-TR" sz="1000">
              <a:solidFill>
                <a:srgbClr val="0000FF"/>
              </a:solidFill>
              <a:latin typeface="Comic Sans MS" pitchFamily="66" charset="0"/>
            </a:endParaRPr>
          </a:p>
          <a:p>
            <a:pPr algn="l"/>
            <a:r>
              <a:rPr lang="en-US" sz="1000">
                <a:solidFill>
                  <a:srgbClr val="0000FF"/>
                </a:solidFill>
                <a:latin typeface="Comic Sans MS" pitchFamily="66" charset="0"/>
              </a:rPr>
              <a:t>Nagata C. Ecological study of the association between soy product intake and mortality from cancer and heart disease in Japan. International Journal of Epidemiology  2000; 29(5):832-6. </a:t>
            </a:r>
            <a:endParaRPr lang="tr-TR" sz="1000">
              <a:solidFill>
                <a:srgbClr val="0000FF"/>
              </a:solidFill>
              <a:latin typeface="Comic Sans MS" pitchFamily="66" charset="0"/>
            </a:endParaRPr>
          </a:p>
          <a:p>
            <a:pPr algn="l"/>
            <a:r>
              <a:rPr lang="en-US" sz="1000">
                <a:solidFill>
                  <a:srgbClr val="0000FF"/>
                </a:solidFill>
                <a:latin typeface="Comic Sans MS" pitchFamily="66" charset="0"/>
              </a:rPr>
              <a:t>Dees </a:t>
            </a:r>
            <a:r>
              <a:rPr lang="tr-TR" sz="1000">
                <a:solidFill>
                  <a:srgbClr val="0000FF"/>
                </a:solidFill>
                <a:latin typeface="Comic Sans MS" pitchFamily="66" charset="0"/>
              </a:rPr>
              <a:t>C</a:t>
            </a:r>
            <a:r>
              <a:rPr lang="en-US" sz="1000">
                <a:solidFill>
                  <a:srgbClr val="0000FF"/>
                </a:solidFill>
                <a:latin typeface="Comic Sans MS" pitchFamily="66" charset="0"/>
              </a:rPr>
              <a:t>, Foster JS, Ahamed S</a:t>
            </a:r>
            <a:r>
              <a:rPr lang="tr-TR" sz="1000">
                <a:solidFill>
                  <a:srgbClr val="0000FF"/>
                </a:solidFill>
                <a:latin typeface="Comic Sans MS" pitchFamily="66" charset="0"/>
              </a:rPr>
              <a:t>,</a:t>
            </a:r>
            <a:r>
              <a:rPr lang="en-US" sz="1000">
                <a:solidFill>
                  <a:srgbClr val="0000FF"/>
                </a:solidFill>
                <a:latin typeface="Comic Sans MS" pitchFamily="66" charset="0"/>
              </a:rPr>
              <a:t> Wimalasena </a:t>
            </a:r>
            <a:r>
              <a:rPr lang="tr-TR" sz="1000">
                <a:solidFill>
                  <a:srgbClr val="0000FF"/>
                </a:solidFill>
                <a:latin typeface="Comic Sans MS" pitchFamily="66" charset="0"/>
              </a:rPr>
              <a:t>J</a:t>
            </a:r>
            <a:r>
              <a:rPr lang="en-US" sz="1000">
                <a:solidFill>
                  <a:srgbClr val="0000FF"/>
                </a:solidFill>
                <a:latin typeface="Comic Sans MS" pitchFamily="66" charset="0"/>
              </a:rPr>
              <a:t>.Dietary estrogens stimulate human breast cells to enter the cell cycle", Environmental Health Perspectives </a:t>
            </a:r>
            <a:r>
              <a:rPr lang="tr-TR" sz="100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sz="1000">
                <a:solidFill>
                  <a:srgbClr val="0000FF"/>
                </a:solidFill>
                <a:latin typeface="Comic Sans MS" pitchFamily="66" charset="0"/>
              </a:rPr>
              <a:t>997</a:t>
            </a:r>
            <a:r>
              <a:rPr lang="tr-TR" sz="1000">
                <a:solidFill>
                  <a:srgbClr val="0000FF"/>
                </a:solidFill>
                <a:latin typeface="Comic Sans MS" pitchFamily="66" charset="0"/>
              </a:rPr>
              <a:t>;</a:t>
            </a:r>
            <a:r>
              <a:rPr lang="en-US" sz="1000">
                <a:solidFill>
                  <a:srgbClr val="0000FF"/>
                </a:solidFill>
                <a:latin typeface="Comic Sans MS" pitchFamily="66" charset="0"/>
              </a:rPr>
              <a:t> 105(Suppl. 3):633-636. </a:t>
            </a:r>
            <a:endParaRPr lang="tr-TR" sz="1000">
              <a:solidFill>
                <a:srgbClr val="0000FF"/>
              </a:solidFill>
              <a:latin typeface="Comic Sans MS" pitchFamily="66" charset="0"/>
            </a:endParaRPr>
          </a:p>
          <a:p>
            <a:pPr algn="l"/>
            <a:r>
              <a:rPr lang="en-US" sz="1000">
                <a:solidFill>
                  <a:srgbClr val="0000FF"/>
                </a:solidFill>
                <a:latin typeface="Comic Sans MS" pitchFamily="66" charset="0"/>
              </a:rPr>
              <a:t>Newbold RR, Banks E, Bullock B. Jefferson WNUterine adenocarcinoma in mice treated neonatally with genistein. Cancer Res. </a:t>
            </a:r>
            <a:r>
              <a:rPr lang="tr-TR" sz="1000">
                <a:solidFill>
                  <a:srgbClr val="0000FF"/>
                </a:solidFill>
                <a:latin typeface="Comic Sans MS" pitchFamily="66" charset="0"/>
              </a:rPr>
              <a:t>2001;</a:t>
            </a:r>
            <a:r>
              <a:rPr lang="en-US" sz="1000">
                <a:solidFill>
                  <a:srgbClr val="0000FF"/>
                </a:solidFill>
                <a:latin typeface="Comic Sans MS" pitchFamily="66" charset="0"/>
              </a:rPr>
              <a:t>61:4325-4328 </a:t>
            </a:r>
          </a:p>
          <a:p>
            <a:pPr algn="l"/>
            <a:endParaRPr lang="en-US" sz="1000">
              <a:solidFill>
                <a:srgbClr val="0000FF"/>
              </a:solidFill>
              <a:latin typeface="Comic Sans MS" pitchFamily="66" charset="0"/>
            </a:endParaRPr>
          </a:p>
          <a:p>
            <a:pPr algn="l">
              <a:spcBef>
                <a:spcPct val="50000"/>
              </a:spcBef>
            </a:pPr>
            <a:endParaRPr lang="en-US" sz="100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33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rgbClr val="0000FF"/>
                </a:solidFill>
                <a:latin typeface="Comic Sans MS" pitchFamily="66" charset="0"/>
              </a:rPr>
              <a:t>Soya-kanser</a:t>
            </a:r>
            <a:endParaRPr lang="en-US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r-TR" sz="2000">
                <a:latin typeface="Comic Sans MS" pitchFamily="66" charset="0"/>
              </a:rPr>
              <a:t>Soyanın içerdiği bitkisel östojenler fazla tüketilirse bazı kanserleri önlediği gibi bazılarına sebep olabilir de. </a:t>
            </a:r>
          </a:p>
          <a:p>
            <a:pPr>
              <a:lnSpc>
                <a:spcPct val="80000"/>
              </a:lnSpc>
            </a:pPr>
            <a:endParaRPr lang="tr-TR" sz="200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tr-TR" sz="2000">
                <a:latin typeface="Comic Sans MS" pitchFamily="66" charset="0"/>
              </a:rPr>
              <a:t>Bu bilgilerin ışığı altında ‘soya kanseri önler’ iddiası aşırı tüketim halinde tehlike yaratabilir.</a:t>
            </a:r>
          </a:p>
          <a:p>
            <a:pPr>
              <a:lnSpc>
                <a:spcPct val="80000"/>
              </a:lnSpc>
            </a:pPr>
            <a:endParaRPr lang="tr-TR" sz="200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en-US" sz="2000">
                <a:latin typeface="Comic Sans MS" pitchFamily="66" charset="0"/>
              </a:rPr>
              <a:t>Araştırmalardan kesin bir sonuç alıncaya kadar insanların soya sütünden ve yapay olarak yüksek düzeyde soya östrojeni içeren diğer gıdalardan uzak durmalar</a:t>
            </a:r>
            <a:r>
              <a:rPr lang="tr-TR" sz="2000">
                <a:latin typeface="Comic Sans MS" pitchFamily="66" charset="0"/>
              </a:rPr>
              <a:t>ı uygun olacaktır. </a:t>
            </a:r>
          </a:p>
          <a:p>
            <a:pPr>
              <a:lnSpc>
                <a:spcPct val="80000"/>
              </a:lnSpc>
            </a:pPr>
            <a:endParaRPr lang="tr-TR" sz="200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tr-TR" sz="2000">
                <a:latin typeface="Comic Sans MS" pitchFamily="66" charset="0"/>
              </a:rPr>
              <a:t>Soyanın kendisinden çok işlenme tarzı kansere yol açabilir. </a:t>
            </a:r>
          </a:p>
          <a:p>
            <a:pPr>
              <a:lnSpc>
                <a:spcPct val="80000"/>
              </a:lnSpc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63624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/>
            <a:r>
              <a:rPr lang="tr-TR" smtClean="0">
                <a:solidFill>
                  <a:srgbClr val="0000FF"/>
                </a:solidFill>
                <a:latin typeface="Comic Sans MS" pitchFamily="66" charset="0"/>
              </a:rPr>
              <a:t>Tarihte kanser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4032250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000" smtClean="0">
                <a:latin typeface="Comic Sans MS" pitchFamily="66" charset="0"/>
              </a:rPr>
              <a:t>Hırvatistanda </a:t>
            </a:r>
            <a:r>
              <a:rPr lang="tr-TR" sz="2000" smtClean="0">
                <a:solidFill>
                  <a:srgbClr val="FF0000"/>
                </a:solidFill>
                <a:latin typeface="Comic Sans MS" pitchFamily="66" charset="0"/>
              </a:rPr>
              <a:t>M.Ö 5300</a:t>
            </a:r>
            <a:r>
              <a:rPr lang="tr-TR" sz="2000" smtClean="0">
                <a:latin typeface="Comic Sans MS" pitchFamily="66" charset="0"/>
              </a:rPr>
              <a:t> ile </a:t>
            </a:r>
            <a:r>
              <a:rPr lang="tr-TR" sz="2000" smtClean="0">
                <a:solidFill>
                  <a:srgbClr val="FF0000"/>
                </a:solidFill>
                <a:latin typeface="Comic Sans MS" pitchFamily="66" charset="0"/>
              </a:rPr>
              <a:t>M.S 1850</a:t>
            </a:r>
            <a:r>
              <a:rPr lang="tr-TR" sz="2000" smtClean="0">
                <a:latin typeface="Comic Sans MS" pitchFamily="66" charset="0"/>
              </a:rPr>
              <a:t> yılları arasında yaşamış </a:t>
            </a:r>
            <a:r>
              <a:rPr lang="tr-TR" sz="2000" smtClean="0">
                <a:solidFill>
                  <a:srgbClr val="FF0000"/>
                </a:solidFill>
                <a:latin typeface="Comic Sans MS" pitchFamily="66" charset="0"/>
              </a:rPr>
              <a:t>3160</a:t>
            </a:r>
            <a:r>
              <a:rPr lang="tr-TR" sz="2000" smtClean="0">
                <a:latin typeface="Comic Sans MS" pitchFamily="66" charset="0"/>
              </a:rPr>
              <a:t> insanın (ortalama yaş 35) iskeletleri birincil kemik tümörleri ve ikincil ya da metastatik (başka organdan kemiğe sıçrayan)  </a:t>
            </a:r>
            <a:r>
              <a:rPr lang="tr-TR" sz="2000" smtClean="0">
                <a:solidFill>
                  <a:srgbClr val="FF0000"/>
                </a:solidFill>
                <a:latin typeface="Comic Sans MS" pitchFamily="66" charset="0"/>
              </a:rPr>
              <a:t>kemik tümörleri</a:t>
            </a:r>
            <a:r>
              <a:rPr lang="tr-TR" sz="2000" smtClean="0">
                <a:latin typeface="Comic Sans MS" pitchFamily="66" charset="0"/>
              </a:rPr>
              <a:t> açısından incelenmiş ve günümüze göre son derece düşük sayıda kemik tümörü saptanmıştır. </a:t>
            </a:r>
          </a:p>
          <a:p>
            <a:pPr eaLnBrk="1" hangingPunct="1">
              <a:lnSpc>
                <a:spcPct val="90000"/>
              </a:lnSpc>
            </a:pPr>
            <a:endParaRPr lang="tr-TR" sz="20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000" smtClean="0">
                <a:latin typeface="Comic Sans MS" pitchFamily="66" charset="0"/>
              </a:rPr>
              <a:t>Tümör sayısı günümüzdeki ile kıyaslandığında o kadar düşüktür ki bunu sadece </a:t>
            </a:r>
            <a:r>
              <a:rPr lang="tr-TR" sz="2000" smtClean="0">
                <a:solidFill>
                  <a:srgbClr val="FF0000"/>
                </a:solidFill>
                <a:latin typeface="Comic Sans MS" pitchFamily="66" charset="0"/>
              </a:rPr>
              <a:t>yaşam süresinin</a:t>
            </a:r>
            <a:r>
              <a:rPr lang="tr-TR" sz="2000" smtClean="0">
                <a:latin typeface="Comic Sans MS" pitchFamily="66" charset="0"/>
              </a:rPr>
              <a:t> uzaması ile izah etmek mümkün değildir. </a:t>
            </a:r>
          </a:p>
          <a:p>
            <a:pPr eaLnBrk="1" hangingPunct="1">
              <a:lnSpc>
                <a:spcPct val="90000"/>
              </a:lnSpc>
            </a:pPr>
            <a:endParaRPr lang="tr-TR" sz="2000" smtClean="0">
              <a:latin typeface="Comic Sans MS" pitchFamily="66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751388" y="6308725"/>
            <a:ext cx="43926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>
                <a:solidFill>
                  <a:srgbClr val="0000FF"/>
                </a:solidFill>
              </a:rPr>
              <a:t>John Pickrell</a:t>
            </a:r>
            <a:r>
              <a:rPr lang="tr-TR" sz="1200">
                <a:solidFill>
                  <a:srgbClr val="0000FF"/>
                </a:solidFill>
              </a:rPr>
              <a:t>, </a:t>
            </a:r>
            <a:r>
              <a:rPr lang="en-US" sz="1200">
                <a:solidFill>
                  <a:srgbClr val="0000FF"/>
                </a:solidFill>
              </a:rPr>
              <a:t>National Geographic News</a:t>
            </a:r>
            <a:r>
              <a:rPr lang="tr-TR" sz="1200">
                <a:solidFill>
                  <a:srgbClr val="0000FF"/>
                </a:solidFill>
              </a:rPr>
              <a:t> 13 Temmuz</a:t>
            </a:r>
            <a:r>
              <a:rPr lang="en-US" sz="1200">
                <a:solidFill>
                  <a:srgbClr val="0000FF"/>
                </a:solidFill>
              </a:rPr>
              <a:t> 2004</a:t>
            </a:r>
            <a:endParaRPr lang="tr-TR" sz="1200">
              <a:solidFill>
                <a:srgbClr val="0000FF"/>
              </a:solidFill>
            </a:endParaRPr>
          </a:p>
        </p:txBody>
      </p:sp>
      <p:pic>
        <p:nvPicPr>
          <p:cNvPr id="15365" name="Picture 5" descr="skelet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9700" y="1557338"/>
            <a:ext cx="3554413" cy="43926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>
                <a:solidFill>
                  <a:srgbClr val="0000FF"/>
                </a:solidFill>
                <a:latin typeface="Comic Sans MS" pitchFamily="66" charset="0"/>
              </a:rPr>
              <a:t>Soya proteini izolatı üretimi yapılırken eklenen ya da yapım sırasında oluşan toksinler</a:t>
            </a:r>
            <a:endParaRPr lang="en-US" sz="2800" b="1">
              <a:solidFill>
                <a:srgbClr val="0000FF"/>
              </a:solidFill>
              <a:latin typeface="Comic Sans MS" pitchFamily="66" charset="0"/>
            </a:endParaRPr>
          </a:p>
        </p:txBody>
      </p:sp>
      <p:graphicFrame>
        <p:nvGraphicFramePr>
          <p:cNvPr id="317443" name="Group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218432"/>
        </p:xfrm>
        <a:graphic>
          <a:graphicData uri="http://schemas.openxmlformats.org/drawingml/2006/table">
            <a:tbl>
              <a:tblPr/>
              <a:tblGrid>
                <a:gridCol w="3429000"/>
                <a:gridCol w="48006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Madde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Ö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zellik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9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Nitrit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ler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L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iz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inoalanin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Al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ü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min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y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um 		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Fluor 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Bileşikleri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				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Serbest glütamik asit ya da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MSG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Kanserojen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Bir toksin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Soyalı mamalarda sütlü olanlara göre 10 kat daha fazla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Soyalı mamalarda çok yüksek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Bir nörotoksin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87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rgbClr val="6600FF"/>
                </a:solidFill>
                <a:latin typeface="Comic Sans MS" pitchFamily="66" charset="0"/>
              </a:rPr>
              <a:t>Hangi soya tüketilmemeli?</a:t>
            </a:r>
            <a:endParaRPr lang="en-US">
              <a:solidFill>
                <a:srgbClr val="6600FF"/>
              </a:solidFill>
              <a:latin typeface="Comic Sans MS" pitchFamily="66" charset="0"/>
            </a:endParaRP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r-TR" sz="2400">
                <a:latin typeface="Comic Sans MS" pitchFamily="66" charset="0"/>
              </a:rPr>
              <a:t>İşlendiği zaman içine </a:t>
            </a:r>
            <a:r>
              <a:rPr lang="tr-TR" sz="2400">
                <a:solidFill>
                  <a:srgbClr val="FF0000"/>
                </a:solidFill>
                <a:latin typeface="Comic Sans MS" pitchFamily="66" charset="0"/>
              </a:rPr>
              <a:t>nitrat</a:t>
            </a:r>
            <a:r>
              <a:rPr lang="tr-TR" sz="2400">
                <a:latin typeface="Comic Sans MS" pitchFamily="66" charset="0"/>
              </a:rPr>
              <a:t> katılan soya ürünlerini (tofu, soya sütü, soya yoğurdu, soya dondurması, soya proteininden yapılmış salam, sosis gibi et çeşitleri) kullanmayınız. </a:t>
            </a:r>
            <a:endParaRPr lang="en-US" sz="2400" b="1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>
                <a:latin typeface="Comic Sans MS" pitchFamily="66" charset="0"/>
              </a:rPr>
              <a:t> </a:t>
            </a:r>
            <a:endParaRPr lang="tr-TR" sz="240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tr-TR" sz="2400">
                <a:latin typeface="Comic Sans MS" pitchFamily="66" charset="0"/>
              </a:rPr>
              <a:t>Az miktarda olmak koşulu ile soyanın geleneksel </a:t>
            </a:r>
            <a:r>
              <a:rPr lang="tr-TR" sz="2400">
                <a:solidFill>
                  <a:srgbClr val="FF0000"/>
                </a:solidFill>
                <a:latin typeface="Comic Sans MS" pitchFamily="66" charset="0"/>
              </a:rPr>
              <a:t>fermente soya ürünleri</a:t>
            </a:r>
            <a:r>
              <a:rPr lang="tr-TR" sz="2400">
                <a:latin typeface="Comic Sans MS" pitchFamily="66" charset="0"/>
              </a:rPr>
              <a:t>ni (miso, soya salçası, natto, tempeh vb) yiyebilirsiniz. </a:t>
            </a:r>
          </a:p>
          <a:p>
            <a:pPr>
              <a:lnSpc>
                <a:spcPct val="80000"/>
              </a:lnSpc>
            </a:pPr>
            <a:endParaRPr lang="tr-TR" sz="240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tr-TR" sz="2400">
                <a:latin typeface="Comic Sans MS" pitchFamily="66" charset="0"/>
              </a:rPr>
              <a:t>Zaten Uzak Doğulularda abartıldığı kadar soya tüketmezler. </a:t>
            </a:r>
          </a:p>
          <a:p>
            <a:pPr>
              <a:lnSpc>
                <a:spcPct val="80000"/>
              </a:lnSpc>
            </a:pPr>
            <a:endParaRPr lang="tr-TR" sz="240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tr-TR" sz="2400">
                <a:latin typeface="Comic Sans MS" pitchFamily="66" charset="0"/>
              </a:rPr>
              <a:t>Bu ülkelerin insanlar genellikle işlenmiş soya ürünlerini değil </a:t>
            </a:r>
            <a:r>
              <a:rPr lang="tr-TR" sz="2400">
                <a:solidFill>
                  <a:srgbClr val="FF0000"/>
                </a:solidFill>
                <a:latin typeface="Comic Sans MS" pitchFamily="66" charset="0"/>
              </a:rPr>
              <a:t>fermente soya ürünlerini</a:t>
            </a:r>
            <a:r>
              <a:rPr lang="tr-TR" sz="2400">
                <a:latin typeface="Comic Sans MS" pitchFamily="66" charset="0"/>
              </a:rPr>
              <a:t>  yerler.</a:t>
            </a:r>
          </a:p>
          <a:p>
            <a:pPr>
              <a:lnSpc>
                <a:spcPct val="80000"/>
              </a:lnSpc>
            </a:pPr>
            <a:endParaRPr lang="tr-TR" sz="240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endParaRPr lang="en-US" sz="2400">
              <a:latin typeface="Comic Sans MS" pitchFamily="66" charset="0"/>
            </a:endParaRPr>
          </a:p>
        </p:txBody>
      </p:sp>
      <p:sp>
        <p:nvSpPr>
          <p:cNvPr id="318468" name="Rectangle 4"/>
          <p:cNvSpPr>
            <a:spLocks noChangeArrowheads="1"/>
          </p:cNvSpPr>
          <p:nvPr/>
        </p:nvSpPr>
        <p:spPr bwMode="auto">
          <a:xfrm>
            <a:off x="0" y="0"/>
            <a:ext cx="252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tr-TR">
                <a:latin typeface="Comic Sans MS" pitchFamily="66" charset="0"/>
              </a:rPr>
              <a:t> </a:t>
            </a:r>
            <a:endParaRPr lang="tr-TR"/>
          </a:p>
        </p:txBody>
      </p:sp>
      <p:sp>
        <p:nvSpPr>
          <p:cNvPr id="318469" name="Rectangle 5"/>
          <p:cNvSpPr>
            <a:spLocks noChangeArrowheads="1"/>
          </p:cNvSpPr>
          <p:nvPr/>
        </p:nvSpPr>
        <p:spPr bwMode="auto">
          <a:xfrm>
            <a:off x="0" y="0"/>
            <a:ext cx="252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tr-TR">
                <a:latin typeface="Comic Sans MS" pitchFamily="66" charset="0"/>
              </a:rPr>
              <a:t> 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816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00213"/>
            <a:ext cx="5292725" cy="46815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tr-TR" sz="8800" smtClean="0">
                <a:solidFill>
                  <a:srgbClr val="0000FF"/>
                </a:solidFill>
                <a:latin typeface="Comic Sans MS" pitchFamily="66" charset="0"/>
              </a:rPr>
              <a:t>Kanser- </a:t>
            </a:r>
          </a:p>
          <a:p>
            <a:pPr algn="ctr" eaLnBrk="1" hangingPunct="1">
              <a:buFontTx/>
              <a:buNone/>
            </a:pPr>
            <a:r>
              <a:rPr lang="tr-TR" sz="8800" smtClean="0">
                <a:solidFill>
                  <a:srgbClr val="3333FF"/>
                </a:solidFill>
                <a:latin typeface="Comic Sans MS" pitchFamily="66" charset="0"/>
              </a:rPr>
              <a:t>Zerdeçal</a:t>
            </a:r>
          </a:p>
        </p:txBody>
      </p:sp>
      <p:pic>
        <p:nvPicPr>
          <p:cNvPr id="153603" name="Picture 4" descr="44347d76be2e1f39a80f44fa695fc51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1863" y="2924175"/>
            <a:ext cx="2381250" cy="1743075"/>
          </a:xfrm>
          <a:noFill/>
        </p:spPr>
      </p:pic>
    </p:spTree>
    <p:extLst>
      <p:ext uri="{BB962C8B-B14F-4D97-AF65-F5344CB8AC3E}">
        <p14:creationId xmlns:p14="http://schemas.microsoft.com/office/powerpoint/2010/main" val="183729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>
                <a:solidFill>
                  <a:srgbClr val="0000FF"/>
                </a:solidFill>
                <a:latin typeface="Comic Sans MS" pitchFamily="66" charset="0"/>
              </a:rPr>
              <a:t>Zerdeçal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2800" smtClean="0">
                <a:latin typeface="Comic Sans MS" pitchFamily="66" charset="0"/>
              </a:rPr>
              <a:t>Zerdeçal </a:t>
            </a:r>
            <a:r>
              <a:rPr lang="tr-TR" sz="2800" smtClean="0">
                <a:solidFill>
                  <a:srgbClr val="FF3300"/>
                </a:solidFill>
                <a:latin typeface="Comic Sans MS" pitchFamily="66" charset="0"/>
              </a:rPr>
              <a:t>polifenolik </a:t>
            </a:r>
            <a:r>
              <a:rPr lang="tr-TR" sz="2800" smtClean="0">
                <a:latin typeface="Comic Sans MS" pitchFamily="66" charset="0"/>
              </a:rPr>
              <a:t>bir bileşiktir.</a:t>
            </a:r>
          </a:p>
          <a:p>
            <a:pPr eaLnBrk="1" hangingPunct="1"/>
            <a:endParaRPr lang="tr-TR" sz="2800" smtClean="0">
              <a:latin typeface="Comic Sans MS" pitchFamily="66" charset="0"/>
            </a:endParaRPr>
          </a:p>
          <a:p>
            <a:pPr eaLnBrk="1" hangingPunct="1"/>
            <a:r>
              <a:rPr lang="tr-TR" sz="2800" smtClean="0">
                <a:latin typeface="Comic Sans MS" pitchFamily="66" charset="0"/>
              </a:rPr>
              <a:t>200 mg/gün’lük dozlarda </a:t>
            </a:r>
            <a:r>
              <a:rPr lang="tr-TR" sz="2800" smtClean="0">
                <a:solidFill>
                  <a:srgbClr val="FF3300"/>
                </a:solidFill>
                <a:latin typeface="Comic Sans MS" pitchFamily="66" charset="0"/>
              </a:rPr>
              <a:t>antienflamatuvar, antikanserojen</a:t>
            </a:r>
            <a:r>
              <a:rPr lang="tr-TR" sz="2800" smtClean="0">
                <a:latin typeface="Comic Sans MS" pitchFamily="66" charset="0"/>
              </a:rPr>
              <a:t> ve </a:t>
            </a:r>
            <a:r>
              <a:rPr lang="tr-TR" sz="2800" smtClean="0">
                <a:solidFill>
                  <a:srgbClr val="FF3300"/>
                </a:solidFill>
                <a:latin typeface="Comic Sans MS" pitchFamily="66" charset="0"/>
              </a:rPr>
              <a:t>antiaterojenik</a:t>
            </a:r>
            <a:r>
              <a:rPr lang="tr-TR" sz="2800" smtClean="0">
                <a:latin typeface="Comic Sans MS" pitchFamily="66" charset="0"/>
              </a:rPr>
              <a:t> olduğu gösterilmiştir.</a:t>
            </a:r>
          </a:p>
          <a:p>
            <a:pPr eaLnBrk="1" hangingPunct="1">
              <a:buFontTx/>
              <a:buNone/>
            </a:pPr>
            <a:endParaRPr lang="tr-TR" sz="2800" smtClean="0">
              <a:latin typeface="Comic Sans MS" pitchFamily="66" charset="0"/>
            </a:endParaRPr>
          </a:p>
          <a:p>
            <a:pPr eaLnBrk="1" hangingPunct="1"/>
            <a:r>
              <a:rPr lang="tr-TR" sz="2800" smtClean="0">
                <a:latin typeface="Comic Sans MS" pitchFamily="66" charset="0"/>
              </a:rPr>
              <a:t>Halk arasında soğuk algınlığı ve hazımsızlık için kullanılır.  </a:t>
            </a:r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611188" y="5589588"/>
            <a:ext cx="77755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000">
                <a:solidFill>
                  <a:srgbClr val="6600FF"/>
                </a:solidFill>
              </a:rPr>
              <a:t>Miquel</a:t>
            </a:r>
            <a:r>
              <a:rPr lang="tr-TR" sz="1000">
                <a:solidFill>
                  <a:srgbClr val="6600FF"/>
                </a:solidFill>
              </a:rPr>
              <a:t> J</a:t>
            </a:r>
            <a:r>
              <a:rPr lang="en-US" sz="1000">
                <a:solidFill>
                  <a:srgbClr val="6600FF"/>
                </a:solidFill>
              </a:rPr>
              <a:t>, Bernd</a:t>
            </a:r>
            <a:r>
              <a:rPr lang="tr-TR" sz="1000">
                <a:solidFill>
                  <a:srgbClr val="6600FF"/>
                </a:solidFill>
              </a:rPr>
              <a:t> A</a:t>
            </a:r>
            <a:r>
              <a:rPr lang="en-US" sz="1000">
                <a:solidFill>
                  <a:srgbClr val="6600FF"/>
                </a:solidFill>
              </a:rPr>
              <a:t>, Sempere</a:t>
            </a:r>
            <a:r>
              <a:rPr lang="tr-TR" sz="1000">
                <a:solidFill>
                  <a:srgbClr val="6600FF"/>
                </a:solidFill>
              </a:rPr>
              <a:t> JM</a:t>
            </a:r>
            <a:r>
              <a:rPr lang="en-US" sz="1000">
                <a:solidFill>
                  <a:srgbClr val="6600FF"/>
                </a:solidFill>
              </a:rPr>
              <a:t>,Díaz-Alperi </a:t>
            </a:r>
            <a:r>
              <a:rPr lang="tr-TR" sz="1000">
                <a:solidFill>
                  <a:srgbClr val="6600FF"/>
                </a:solidFill>
              </a:rPr>
              <a:t>J, </a:t>
            </a:r>
            <a:r>
              <a:rPr lang="en-US" sz="1000">
                <a:solidFill>
                  <a:srgbClr val="6600FF"/>
                </a:solidFill>
              </a:rPr>
              <a:t>Ramírez </a:t>
            </a:r>
            <a:r>
              <a:rPr lang="tr-TR" sz="1000">
                <a:solidFill>
                  <a:srgbClr val="6600FF"/>
                </a:solidFill>
              </a:rPr>
              <a:t>A. </a:t>
            </a:r>
            <a:r>
              <a:rPr lang="en-US" sz="1000">
                <a:solidFill>
                  <a:srgbClr val="6600FF"/>
                </a:solidFill>
              </a:rPr>
              <a:t>The curcuma antioxidants: pharmacological effects and prospects for future clinical use. A review</a:t>
            </a:r>
            <a:r>
              <a:rPr lang="tr-TR" sz="1000">
                <a:solidFill>
                  <a:srgbClr val="6600FF"/>
                </a:solidFill>
              </a:rPr>
              <a:t>. Archives of Gerontology and Geriatrics.</a:t>
            </a:r>
            <a:r>
              <a:rPr lang="en-US" sz="1000">
                <a:solidFill>
                  <a:srgbClr val="6600FF"/>
                </a:solidFill>
              </a:rPr>
              <a:t>2002; 34(1): 37-46 </a:t>
            </a:r>
          </a:p>
          <a:p>
            <a:pPr algn="l"/>
            <a:endParaRPr lang="en-US" sz="100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46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>
                <a:solidFill>
                  <a:srgbClr val="6600FF"/>
                </a:solidFill>
                <a:latin typeface="Comic Sans MS" pitchFamily="66" charset="0"/>
              </a:rPr>
              <a:t>Zerdeçal-Kanser</a:t>
            </a:r>
            <a:endParaRPr lang="en-US" smtClean="0">
              <a:solidFill>
                <a:srgbClr val="6600FF"/>
              </a:solidFill>
              <a:latin typeface="Comic Sans MS" pitchFamily="66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8488" cy="2908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800" smtClean="0">
                <a:latin typeface="Comic Sans MS" pitchFamily="66" charset="0"/>
              </a:rPr>
              <a:t>Zerdeçalın aktif maddesi </a:t>
            </a:r>
            <a:r>
              <a:rPr lang="tr-TR" sz="2800" smtClean="0">
                <a:solidFill>
                  <a:srgbClr val="FF0000"/>
                </a:solidFill>
                <a:latin typeface="Comic Sans MS" pitchFamily="66" charset="0"/>
              </a:rPr>
              <a:t>curcumin</a:t>
            </a:r>
            <a:r>
              <a:rPr lang="tr-TR" sz="2800" smtClean="0">
                <a:latin typeface="Comic Sans MS" pitchFamily="66" charset="0"/>
              </a:rPr>
              <a:t> hem kanserin korunmasında, hem de bazı kanserlerde tedavi edici olarak kullanılmıştır</a:t>
            </a:r>
          </a:p>
          <a:p>
            <a:pPr eaLnBrk="1" hangingPunct="1">
              <a:lnSpc>
                <a:spcPct val="90000"/>
              </a:lnSpc>
            </a:pPr>
            <a:endParaRPr lang="tr-TR" sz="28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smtClean="0">
                <a:latin typeface="Comic Sans MS" pitchFamily="66" charset="0"/>
              </a:rPr>
              <a:t>Zerdeçal tümör hücrelerinin üremesini engeller ve toksik yan ürünlerini azaltır. </a:t>
            </a: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468313" y="4652963"/>
            <a:ext cx="82804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tr-TR" sz="1000">
                <a:solidFill>
                  <a:srgbClr val="6600FF"/>
                </a:solidFill>
              </a:rPr>
              <a:t>Inano, M. Onoda, N. Inafuku, M. Kubota, Y. Kamada, T. Osawa, H. Kobayashi and K. Wakabayashi , Potent preventive action of curcumin on radiation-induced initiation of mammary tumorigenesis in rats. </a:t>
            </a:r>
            <a:r>
              <a:rPr lang="tr-TR" sz="1000" i="1">
                <a:solidFill>
                  <a:srgbClr val="6600FF"/>
                </a:solidFill>
              </a:rPr>
              <a:t>Carcinogenesis</a:t>
            </a:r>
            <a:r>
              <a:rPr lang="tr-TR" sz="1000">
                <a:solidFill>
                  <a:srgbClr val="6600FF"/>
                </a:solidFill>
              </a:rPr>
              <a:t> 21 (2000), pp. 1835–1841. </a:t>
            </a:r>
          </a:p>
          <a:p>
            <a:pPr algn="l" eaLnBrk="1" hangingPunct="1"/>
            <a:r>
              <a:rPr lang="tr-TR" sz="1000">
                <a:solidFill>
                  <a:srgbClr val="6600FF"/>
                </a:solidFill>
              </a:rPr>
              <a:t>M.T. Huang, W. Ma, P. Yen, J.G. Xie, J. Han, K. Frenkel, D. Grunberger and A.H. Conney , Inhibitory effect of low doses of curcumin topical application on 12-</a:t>
            </a:r>
            <a:r>
              <a:rPr lang="tr-TR" sz="1000" i="1">
                <a:solidFill>
                  <a:srgbClr val="6600FF"/>
                </a:solidFill>
              </a:rPr>
              <a:t>O</a:t>
            </a:r>
            <a:r>
              <a:rPr lang="tr-TR" sz="1000">
                <a:solidFill>
                  <a:srgbClr val="6600FF"/>
                </a:solidFill>
              </a:rPr>
              <a:t>-tetradecanoylphorbol-13-acetate-induced tumor promotion and oxidized DNA bases in mouse epidermis. </a:t>
            </a:r>
            <a:r>
              <a:rPr lang="tr-TR" sz="1000" i="1">
                <a:solidFill>
                  <a:srgbClr val="6600FF"/>
                </a:solidFill>
              </a:rPr>
              <a:t>Carcinogenesis</a:t>
            </a:r>
            <a:r>
              <a:rPr lang="tr-TR" sz="1000">
                <a:solidFill>
                  <a:srgbClr val="6600FF"/>
                </a:solidFill>
              </a:rPr>
              <a:t> 18 (1997), pp. 83–88. </a:t>
            </a:r>
          </a:p>
          <a:p>
            <a:pPr algn="l" eaLnBrk="1" hangingPunct="1"/>
            <a:r>
              <a:rPr lang="tr-TR" sz="1000">
                <a:solidFill>
                  <a:srgbClr val="6600FF"/>
                </a:solidFill>
              </a:rPr>
              <a:t>Inano, M. Onoda, N. Inafuku, M. Kubota, Y. Kamada, T. Osawa, H. Kobayashi and K. Wakabayashi , Potent preventive action of curcumin on radiation-induced initiation of mammary tumorigenesis in rats. </a:t>
            </a:r>
            <a:r>
              <a:rPr lang="tr-TR" sz="1000" i="1">
                <a:solidFill>
                  <a:srgbClr val="6600FF"/>
                </a:solidFill>
              </a:rPr>
              <a:t>Carcinogenesis</a:t>
            </a:r>
            <a:r>
              <a:rPr lang="tr-TR" sz="1000">
                <a:solidFill>
                  <a:srgbClr val="6600FF"/>
                </a:solidFill>
              </a:rPr>
              <a:t> 21 (2000), pp. 1835–1841. </a:t>
            </a:r>
          </a:p>
          <a:p>
            <a:pPr algn="l" eaLnBrk="1" hangingPunct="1"/>
            <a:r>
              <a:rPr lang="tr-TR" sz="1000">
                <a:solidFill>
                  <a:srgbClr val="6600FF"/>
                </a:solidFill>
              </a:rPr>
              <a:t>P. Limtrakul, S. Lipigorngoson, O. Namwong, A. Apisariyakul and F.W. Dunn , Inhibitory effect of dietary curcumin on skin carcinogenesis in mice. </a:t>
            </a:r>
            <a:r>
              <a:rPr lang="tr-TR" sz="1000" i="1">
                <a:solidFill>
                  <a:srgbClr val="6600FF"/>
                </a:solidFill>
              </a:rPr>
              <a:t>Cancer Lett.</a:t>
            </a:r>
            <a:r>
              <a:rPr lang="tr-TR" sz="1000">
                <a:solidFill>
                  <a:srgbClr val="6600FF"/>
                </a:solidFill>
              </a:rPr>
              <a:t> 116 (1997), pp. 197–203. </a:t>
            </a:r>
          </a:p>
          <a:p>
            <a:pPr algn="l" eaLnBrk="1" hangingPunct="1"/>
            <a:r>
              <a:rPr lang="tr-TR" sz="1000">
                <a:solidFill>
                  <a:srgbClr val="6600FF"/>
                </a:solidFill>
              </a:rPr>
              <a:t>Van Erk MJ, Teuling E, Staal YCM et al. Time- and dose-dependent effects of curcumin on gene expression in human colon cancer cells. J Carcinog. 2004 May 12;3(1):8. </a:t>
            </a:r>
          </a:p>
          <a:p>
            <a:pPr algn="l" eaLnBrk="1" hangingPunct="1"/>
            <a:r>
              <a:rPr lang="tr-TR" sz="1000">
                <a:solidFill>
                  <a:srgbClr val="6600FF"/>
                </a:solidFill>
              </a:rPr>
              <a:t>Aggarwal BB, Kumar A, Bharti AC. Anticancer potential of curcumin: preclinical and clinical studies. Anticancer Res. 2003 Jan-Feb;23(1A):363-98. </a:t>
            </a:r>
          </a:p>
          <a:p>
            <a:pPr algn="l" eaLnBrk="1" hangingPunct="1">
              <a:spcBef>
                <a:spcPct val="50000"/>
              </a:spcBef>
            </a:pPr>
            <a:endParaRPr lang="tr-TR" sz="1000">
              <a:solidFill>
                <a:srgbClr val="6600FF"/>
              </a:solidFill>
            </a:endParaRPr>
          </a:p>
        </p:txBody>
      </p:sp>
      <p:pic>
        <p:nvPicPr>
          <p:cNvPr id="155653" name="Picture 6" descr="turmer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04813"/>
            <a:ext cx="152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84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3333FF"/>
                </a:solidFill>
                <a:latin typeface="Comic Sans MS" pitchFamily="66" charset="0"/>
              </a:rPr>
              <a:t>Zerdeçal-Meme kanseri</a:t>
            </a:r>
            <a:endParaRPr lang="tr-TR" dirty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600201"/>
            <a:ext cx="8291264" cy="1756792"/>
          </a:xfrm>
        </p:spPr>
        <p:txBody>
          <a:bodyPr>
            <a:normAutofit/>
          </a:bodyPr>
          <a:lstStyle/>
          <a:p>
            <a:r>
              <a:rPr lang="tr-TR" dirty="0">
                <a:latin typeface="Comic Sans MS" pitchFamily="66" charset="0"/>
              </a:rPr>
              <a:t>Çok sayıda çalışma </a:t>
            </a: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zerdeçal</a:t>
            </a:r>
            <a:r>
              <a:rPr lang="tr-TR" dirty="0" smtClean="0">
                <a:latin typeface="Comic Sans MS" pitchFamily="66" charset="0"/>
              </a:rPr>
              <a:t>ın meme </a:t>
            </a:r>
            <a:r>
              <a:rPr lang="tr-TR" dirty="0">
                <a:latin typeface="Comic Sans MS" pitchFamily="66" charset="0"/>
              </a:rPr>
              <a:t>kanserinin tedavisi ve korunmasında faydalı olduğunu göstermiştir. 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395536" y="3789040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Antony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B,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Merina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B,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Iyer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VS,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Judy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N,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Lennertz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K,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Joyal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S. A Pilot Cross-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Over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Study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to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Evaluate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Human Oral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Bioavailability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of BCM-95CG (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Biocurcumax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), A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Novel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Bioenhanced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Preparation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of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Curcumin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. </a:t>
            </a:r>
            <a:r>
              <a:rPr lang="tr-TR" sz="1000" i="1" dirty="0" err="1">
                <a:solidFill>
                  <a:srgbClr val="3333FF"/>
                </a:solidFill>
                <a:latin typeface="Comic Sans MS" pitchFamily="66" charset="0"/>
              </a:rPr>
              <a:t>Indian</a:t>
            </a:r>
            <a:r>
              <a:rPr lang="tr-TR" sz="1000" i="1" dirty="0">
                <a:solidFill>
                  <a:srgbClr val="3333FF"/>
                </a:solidFill>
                <a:latin typeface="Comic Sans MS" pitchFamily="66" charset="0"/>
              </a:rPr>
              <a:t> J </a:t>
            </a:r>
            <a:r>
              <a:rPr lang="tr-TR" sz="1000" i="1" dirty="0" err="1">
                <a:solidFill>
                  <a:srgbClr val="3333FF"/>
                </a:solidFill>
                <a:latin typeface="Comic Sans MS" pitchFamily="66" charset="0"/>
              </a:rPr>
              <a:t>Pharm</a:t>
            </a:r>
            <a:r>
              <a:rPr lang="tr-TR" sz="1000" i="1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i="1" dirty="0" err="1">
                <a:solidFill>
                  <a:srgbClr val="3333FF"/>
                </a:solidFill>
                <a:latin typeface="Comic Sans MS" pitchFamily="66" charset="0"/>
              </a:rPr>
              <a:t>Sci</a:t>
            </a:r>
            <a:r>
              <a:rPr lang="tr-TR" sz="1000" i="1" dirty="0">
                <a:solidFill>
                  <a:srgbClr val="3333FF"/>
                </a:solidFill>
                <a:latin typeface="Comic Sans MS" pitchFamily="66" charset="0"/>
              </a:rPr>
              <a:t>. 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2008 Jul-Aug;70(4):445-9.</a:t>
            </a:r>
          </a:p>
          <a:p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Bachmeier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BE,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Mohrenz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IV,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Mirisola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V, et al.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Curcumin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downregulates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the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inflammatory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cytokines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CXCL1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and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-2 in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breast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cancer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cells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via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NFkappaB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. </a:t>
            </a:r>
            <a:r>
              <a:rPr lang="tr-TR" sz="1000" i="1" dirty="0" err="1">
                <a:solidFill>
                  <a:srgbClr val="3333FF"/>
                </a:solidFill>
                <a:latin typeface="Comic Sans MS" pitchFamily="66" charset="0"/>
              </a:rPr>
              <a:t>Carcinogenesis</a:t>
            </a:r>
            <a:r>
              <a:rPr lang="tr-TR" sz="1000" i="1" dirty="0">
                <a:solidFill>
                  <a:srgbClr val="3333FF"/>
                </a:solidFill>
                <a:latin typeface="Comic Sans MS" pitchFamily="66" charset="0"/>
              </a:rPr>
              <a:t>. 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2008 Apr;29(4):779-89.</a:t>
            </a:r>
          </a:p>
          <a:p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Ramachandran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C,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Rodriguez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S,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Ramachandran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R, et al.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Expression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profiles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of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apoptotic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genes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induced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by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curcumin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in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human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breast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cancer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and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mammary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epithelial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cell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lines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. </a:t>
            </a:r>
            <a:r>
              <a:rPr lang="tr-TR" sz="1000" i="1" dirty="0" err="1">
                <a:solidFill>
                  <a:srgbClr val="3333FF"/>
                </a:solidFill>
                <a:latin typeface="Comic Sans MS" pitchFamily="66" charset="0"/>
              </a:rPr>
              <a:t>Anticancer</a:t>
            </a:r>
            <a:r>
              <a:rPr lang="tr-TR" sz="1000" i="1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i="1" dirty="0" err="1">
                <a:solidFill>
                  <a:srgbClr val="3333FF"/>
                </a:solidFill>
                <a:latin typeface="Comic Sans MS" pitchFamily="66" charset="0"/>
              </a:rPr>
              <a:t>Res</a:t>
            </a:r>
            <a:r>
              <a:rPr lang="tr-TR" sz="1000" i="1" dirty="0">
                <a:solidFill>
                  <a:srgbClr val="3333FF"/>
                </a:solidFill>
                <a:latin typeface="Comic Sans MS" pitchFamily="66" charset="0"/>
              </a:rPr>
              <a:t>. 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2005 Sep-Oct;25(5):3293-302.</a:t>
            </a:r>
          </a:p>
          <a:p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Bachmeier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BE,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Mohrenz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IV,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Mirisola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V, et al.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Curcumin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downregulates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the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inflammatory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cytokines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CXCL1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and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-2 in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breast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cancer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cells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via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NFkappaB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. </a:t>
            </a:r>
            <a:r>
              <a:rPr lang="tr-TR" sz="1000" i="1" dirty="0" err="1">
                <a:solidFill>
                  <a:srgbClr val="3333FF"/>
                </a:solidFill>
                <a:latin typeface="Comic Sans MS" pitchFamily="66" charset="0"/>
              </a:rPr>
              <a:t>Carcinogenesis</a:t>
            </a:r>
            <a:r>
              <a:rPr lang="tr-TR" sz="1000" i="1" dirty="0">
                <a:solidFill>
                  <a:srgbClr val="3333FF"/>
                </a:solidFill>
                <a:latin typeface="Comic Sans MS" pitchFamily="66" charset="0"/>
              </a:rPr>
              <a:t>.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2008 Apr;29(4):779-89.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Epub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2007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Nov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13.</a:t>
            </a:r>
          </a:p>
          <a:p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Labbozzetta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M,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Notarbartolo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M,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Poma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P, et al.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Curcumin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as a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possible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lead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compound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against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hormone-independent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,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multidrug-resistant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breast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cancer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. </a:t>
            </a:r>
            <a:r>
              <a:rPr lang="tr-TR" sz="1000" i="1" dirty="0" err="1">
                <a:solidFill>
                  <a:srgbClr val="3333FF"/>
                </a:solidFill>
                <a:latin typeface="Comic Sans MS" pitchFamily="66" charset="0"/>
              </a:rPr>
              <a:t>Ann</a:t>
            </a:r>
            <a:r>
              <a:rPr lang="tr-TR" sz="1000" i="1" dirty="0">
                <a:solidFill>
                  <a:srgbClr val="3333FF"/>
                </a:solidFill>
                <a:latin typeface="Comic Sans MS" pitchFamily="66" charset="0"/>
              </a:rPr>
              <a:t> N Y </a:t>
            </a:r>
            <a:r>
              <a:rPr lang="tr-TR" sz="1000" i="1" dirty="0" err="1">
                <a:solidFill>
                  <a:srgbClr val="3333FF"/>
                </a:solidFill>
                <a:latin typeface="Comic Sans MS" pitchFamily="66" charset="0"/>
              </a:rPr>
              <a:t>Acad</a:t>
            </a:r>
            <a:r>
              <a:rPr lang="tr-TR" sz="1000" i="1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i="1" dirty="0" err="1">
                <a:solidFill>
                  <a:srgbClr val="3333FF"/>
                </a:solidFill>
                <a:latin typeface="Comic Sans MS" pitchFamily="66" charset="0"/>
              </a:rPr>
              <a:t>Sci</a:t>
            </a:r>
            <a:r>
              <a:rPr lang="tr-TR" sz="1000" i="1" dirty="0">
                <a:solidFill>
                  <a:srgbClr val="3333FF"/>
                </a:solidFill>
                <a:latin typeface="Comic Sans MS" pitchFamily="66" charset="0"/>
              </a:rPr>
              <a:t>.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2009 Feb;1155:278-83.</a:t>
            </a:r>
          </a:p>
          <a:p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.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Prasad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CP,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Rath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G,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Mathur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S,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Bhatnagar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D,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Ralhan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R.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Potent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growth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suppressive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activity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of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curcumin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in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human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breast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cancer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cells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: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Modulation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of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Wnt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/beta-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catenin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signaling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. </a:t>
            </a:r>
            <a:r>
              <a:rPr lang="tr-TR" sz="1000" i="1" dirty="0" err="1">
                <a:solidFill>
                  <a:srgbClr val="3333FF"/>
                </a:solidFill>
                <a:latin typeface="Comic Sans MS" pitchFamily="66" charset="0"/>
              </a:rPr>
              <a:t>Chem</a:t>
            </a:r>
            <a:r>
              <a:rPr lang="tr-TR" sz="1000" i="1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i="1" dirty="0" err="1">
                <a:solidFill>
                  <a:srgbClr val="3333FF"/>
                </a:solidFill>
                <a:latin typeface="Comic Sans MS" pitchFamily="66" charset="0"/>
              </a:rPr>
              <a:t>Biol</a:t>
            </a:r>
            <a:r>
              <a:rPr lang="tr-TR" sz="1000" i="1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i="1" dirty="0" err="1">
                <a:solidFill>
                  <a:srgbClr val="3333FF"/>
                </a:solidFill>
                <a:latin typeface="Comic Sans MS" pitchFamily="66" charset="0"/>
              </a:rPr>
              <a:t>Interact</a:t>
            </a:r>
            <a:r>
              <a:rPr lang="tr-TR" sz="1000" i="1" dirty="0">
                <a:solidFill>
                  <a:srgbClr val="3333FF"/>
                </a:solidFill>
                <a:latin typeface="Comic Sans MS" pitchFamily="66" charset="0"/>
              </a:rPr>
              <a:t>. 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2009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Oct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7;181(2):263-71.</a:t>
            </a:r>
          </a:p>
          <a:p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Xia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Y,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Jin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L,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Zhang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B,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Xue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H,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Li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Q,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Xu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Y.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The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potentiation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of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curcumin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on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insulin-like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growth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factor-1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action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in MCF-7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human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breast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carcinoma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cells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. </a:t>
            </a:r>
            <a:r>
              <a:rPr lang="tr-TR" sz="1000" i="1" dirty="0">
                <a:solidFill>
                  <a:srgbClr val="3333FF"/>
                </a:solidFill>
                <a:latin typeface="Comic Sans MS" pitchFamily="66" charset="0"/>
              </a:rPr>
              <a:t>Life </a:t>
            </a:r>
            <a:r>
              <a:rPr lang="tr-TR" sz="1000" i="1" dirty="0" err="1">
                <a:solidFill>
                  <a:srgbClr val="3333FF"/>
                </a:solidFill>
                <a:latin typeface="Comic Sans MS" pitchFamily="66" charset="0"/>
              </a:rPr>
              <a:t>Sci</a:t>
            </a:r>
            <a:r>
              <a:rPr lang="tr-TR" sz="1000" i="1" dirty="0">
                <a:solidFill>
                  <a:srgbClr val="3333FF"/>
                </a:solidFill>
                <a:latin typeface="Comic Sans MS" pitchFamily="66" charset="0"/>
              </a:rPr>
              <a:t>. 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2007 May 16;80(23):2161-9.</a:t>
            </a:r>
          </a:p>
          <a:p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Nagaraju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GP,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Aliya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S,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Zafar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SF,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Basha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R, Diaz R, El-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Rayes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BF.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The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impact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of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curcumin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on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breast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cancer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. </a:t>
            </a:r>
            <a:r>
              <a:rPr lang="tr-TR" sz="1000" i="1" dirty="0" err="1">
                <a:solidFill>
                  <a:srgbClr val="3333FF"/>
                </a:solidFill>
                <a:latin typeface="Comic Sans MS" pitchFamily="66" charset="0"/>
              </a:rPr>
              <a:t>Integr</a:t>
            </a:r>
            <a:r>
              <a:rPr lang="tr-TR" sz="1000" i="1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i="1" dirty="0" err="1">
                <a:solidFill>
                  <a:srgbClr val="3333FF"/>
                </a:solidFill>
                <a:latin typeface="Comic Sans MS" pitchFamily="66" charset="0"/>
              </a:rPr>
              <a:t>Biol</a:t>
            </a:r>
            <a:r>
              <a:rPr lang="tr-TR" sz="1000" i="1" dirty="0">
                <a:solidFill>
                  <a:srgbClr val="3333FF"/>
                </a:solidFill>
                <a:latin typeface="Comic Sans MS" pitchFamily="66" charset="0"/>
              </a:rPr>
              <a:t> (</a:t>
            </a:r>
            <a:r>
              <a:rPr lang="tr-TR" sz="1000" i="1" dirty="0" err="1">
                <a:solidFill>
                  <a:srgbClr val="3333FF"/>
                </a:solidFill>
                <a:latin typeface="Comic Sans MS" pitchFamily="66" charset="0"/>
              </a:rPr>
              <a:t>Camb</a:t>
            </a:r>
            <a:r>
              <a:rPr lang="tr-TR" sz="1000" i="1" dirty="0">
                <a:solidFill>
                  <a:srgbClr val="3333FF"/>
                </a:solidFill>
                <a:latin typeface="Comic Sans MS" pitchFamily="66" charset="0"/>
              </a:rPr>
              <a:t>). 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2012 Jul 6.</a:t>
            </a:r>
          </a:p>
          <a:p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Rowe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DL,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Ozbay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T,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O'Regan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RM,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Nahta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R.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Modulation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of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the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BRCA1 protein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and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induction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of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apoptosis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in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triple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negative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breast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cancer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cell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lines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by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the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polyphenolic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compound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curcumin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. </a:t>
            </a:r>
            <a:r>
              <a:rPr lang="tr-TR" sz="1000" i="1" dirty="0" err="1">
                <a:solidFill>
                  <a:srgbClr val="3333FF"/>
                </a:solidFill>
                <a:latin typeface="Comic Sans MS" pitchFamily="66" charset="0"/>
              </a:rPr>
              <a:t>Breast</a:t>
            </a:r>
            <a:r>
              <a:rPr lang="tr-TR" sz="1000" i="1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tr-TR" sz="1000" i="1" dirty="0" err="1">
                <a:solidFill>
                  <a:srgbClr val="3333FF"/>
                </a:solidFill>
                <a:latin typeface="Comic Sans MS" pitchFamily="66" charset="0"/>
              </a:rPr>
              <a:t>Cancer</a:t>
            </a:r>
            <a:r>
              <a:rPr lang="tr-TR" sz="1000" i="1" dirty="0">
                <a:solidFill>
                  <a:srgbClr val="3333FF"/>
                </a:solidFill>
                <a:latin typeface="Comic Sans MS" pitchFamily="66" charset="0"/>
              </a:rPr>
              <a:t> (</a:t>
            </a:r>
            <a:r>
              <a:rPr lang="tr-TR" sz="1000" i="1" dirty="0" err="1">
                <a:solidFill>
                  <a:srgbClr val="3333FF"/>
                </a:solidFill>
                <a:latin typeface="Comic Sans MS" pitchFamily="66" charset="0"/>
              </a:rPr>
              <a:t>Auckl</a:t>
            </a:r>
            <a:r>
              <a:rPr lang="tr-TR" sz="1000" i="1" dirty="0">
                <a:solidFill>
                  <a:srgbClr val="3333FF"/>
                </a:solidFill>
                <a:latin typeface="Comic Sans MS" pitchFamily="66" charset="0"/>
              </a:rPr>
              <a:t>).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2009 </a:t>
            </a:r>
            <a:r>
              <a:rPr lang="tr-TR" sz="1000" dirty="0" err="1">
                <a:solidFill>
                  <a:srgbClr val="3333FF"/>
                </a:solidFill>
                <a:latin typeface="Comic Sans MS" pitchFamily="66" charset="0"/>
              </a:rPr>
              <a:t>Sep</a:t>
            </a:r>
            <a:r>
              <a:rPr lang="tr-TR" sz="1000" dirty="0">
                <a:solidFill>
                  <a:srgbClr val="3333FF"/>
                </a:solidFill>
                <a:latin typeface="Comic Sans MS" pitchFamily="66" charset="0"/>
              </a:rPr>
              <a:t> 2;3:61-75.</a:t>
            </a:r>
          </a:p>
          <a:p>
            <a:endParaRPr lang="tr-TR" sz="1000" dirty="0">
              <a:solidFill>
                <a:srgbClr val="3333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32783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3333FF"/>
                </a:solidFill>
                <a:latin typeface="Comic Sans MS" pitchFamily="66" charset="0"/>
              </a:rPr>
              <a:t>Zerdeçalın</a:t>
            </a:r>
            <a:r>
              <a:rPr lang="en-US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Comic Sans MS" pitchFamily="66" charset="0"/>
              </a:rPr>
              <a:t>etkinliğini</a:t>
            </a:r>
            <a:r>
              <a:rPr lang="en-US" dirty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33FF"/>
                </a:solidFill>
                <a:latin typeface="Comic Sans MS" pitchFamily="66" charset="0"/>
              </a:rPr>
              <a:t>artırmak</a:t>
            </a:r>
            <a:endParaRPr lang="tr-TR" dirty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1 </a:t>
            </a:r>
            <a:r>
              <a:rPr lang="en-US" dirty="0" err="1">
                <a:latin typeface="Comic Sans MS" pitchFamily="66" charset="0"/>
              </a:rPr>
              <a:t>tatlı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kaşığı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zerdeçal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tozu</a:t>
            </a:r>
            <a:r>
              <a:rPr lang="en-US" dirty="0">
                <a:latin typeface="Comic Sans MS" pitchFamily="66" charset="0"/>
              </a:rPr>
              <a:t> 1-2 </a:t>
            </a:r>
            <a:r>
              <a:rPr lang="en-US" dirty="0" err="1">
                <a:latin typeface="Comic Sans MS" pitchFamily="66" charset="0"/>
              </a:rPr>
              <a:t>yumurta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sarısı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ve</a:t>
            </a:r>
            <a:r>
              <a:rPr lang="en-US" dirty="0">
                <a:latin typeface="Comic Sans MS" pitchFamily="66" charset="0"/>
              </a:rPr>
              <a:t> 1 </a:t>
            </a:r>
            <a:r>
              <a:rPr lang="en-US" dirty="0" err="1">
                <a:latin typeface="Comic Sans MS" pitchFamily="66" charset="0"/>
              </a:rPr>
              <a:t>tatlı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kaşığı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zeytinyağı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ile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karıştırılır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ve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blendırla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çevrilir</a:t>
            </a:r>
            <a:r>
              <a:rPr lang="en-US" dirty="0">
                <a:latin typeface="Comic Sans MS" pitchFamily="66" charset="0"/>
              </a:rPr>
              <a:t>.</a:t>
            </a:r>
            <a:endParaRPr lang="tr-TR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250ml </a:t>
            </a:r>
            <a:r>
              <a:rPr lang="en-US" dirty="0" err="1">
                <a:latin typeface="Comic Sans MS" pitchFamily="66" charset="0"/>
              </a:rPr>
              <a:t>kaynar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suyun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içine</a:t>
            </a:r>
            <a:r>
              <a:rPr lang="en-US" dirty="0">
                <a:latin typeface="Comic Sans MS" pitchFamily="66" charset="0"/>
              </a:rPr>
              <a:t> 1 </a:t>
            </a:r>
            <a:r>
              <a:rPr lang="en-US" dirty="0" err="1">
                <a:latin typeface="Comic Sans MS" pitchFamily="66" charset="0"/>
              </a:rPr>
              <a:t>tatlı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kaşığı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zerdaçal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tozu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atılarak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10 </a:t>
            </a:r>
            <a:r>
              <a:rPr lang="en-US" dirty="0" err="1">
                <a:latin typeface="Comic Sans MS" pitchFamily="66" charset="0"/>
              </a:rPr>
              <a:t>dakika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kadar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kaynatılır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ve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ılıtılır</a:t>
            </a:r>
            <a:r>
              <a:rPr lang="en-US" dirty="0">
                <a:latin typeface="Comic Sans MS" pitchFamily="66" charset="0"/>
              </a:rPr>
              <a:t>. İlk </a:t>
            </a:r>
            <a:r>
              <a:rPr lang="en-US" dirty="0" err="1">
                <a:latin typeface="Comic Sans MS" pitchFamily="66" charset="0"/>
              </a:rPr>
              <a:t>dört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saat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içinde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tüketilir</a:t>
            </a:r>
            <a:r>
              <a:rPr lang="en-US" dirty="0">
                <a:latin typeface="Comic Sans MS" pitchFamily="66" charset="0"/>
              </a:rPr>
              <a:t>. </a:t>
            </a:r>
            <a:endParaRPr lang="tr-TR" dirty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78304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2996952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tr-TR" sz="8000" dirty="0" smtClean="0">
                <a:solidFill>
                  <a:srgbClr val="6600FF"/>
                </a:solidFill>
                <a:latin typeface="Comic Sans MS" pitchFamily="66" charset="0"/>
              </a:rPr>
              <a:t>    </a:t>
            </a:r>
          </a:p>
          <a:p>
            <a:pPr algn="ctr" eaLnBrk="1" hangingPunct="1">
              <a:buFontTx/>
              <a:buNone/>
            </a:pPr>
            <a:r>
              <a:rPr lang="tr-TR" sz="8000" dirty="0" smtClean="0">
                <a:solidFill>
                  <a:srgbClr val="6600FF"/>
                </a:solidFill>
                <a:latin typeface="Comic Sans MS" pitchFamily="66" charset="0"/>
              </a:rPr>
              <a:t>Kanser-yeşil çay</a:t>
            </a:r>
          </a:p>
        </p:txBody>
      </p:sp>
      <p:pic>
        <p:nvPicPr>
          <p:cNvPr id="156675" name="Picture 3" descr="dscf08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76" y="692696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4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908051"/>
            <a:ext cx="3962398" cy="2735264"/>
          </a:xfrm>
        </p:spPr>
        <p:txBody>
          <a:bodyPr/>
          <a:lstStyle/>
          <a:p>
            <a:pPr eaLnBrk="1" hangingPunct="1"/>
            <a:r>
              <a:rPr lang="tr-TR" sz="2000" dirty="0" smtClean="0">
                <a:latin typeface="Comic Sans MS" pitchFamily="66" charset="0"/>
              </a:rPr>
              <a:t>Çeşitli çalışmalarda yeşil çay içindeki </a:t>
            </a:r>
            <a:r>
              <a:rPr lang="tr-TR" sz="2000" dirty="0" err="1" smtClean="0">
                <a:solidFill>
                  <a:srgbClr val="FF0000"/>
                </a:solidFill>
                <a:latin typeface="Comic Sans MS" pitchFamily="66" charset="0"/>
              </a:rPr>
              <a:t>kateşinler</a:t>
            </a:r>
            <a:r>
              <a:rPr lang="tr-TR" sz="2000" dirty="0" err="1" smtClean="0">
                <a:latin typeface="Comic Sans MS" pitchFamily="66" charset="0"/>
              </a:rPr>
              <a:t>in</a:t>
            </a:r>
            <a:r>
              <a:rPr lang="tr-TR" sz="2000" dirty="0" smtClean="0">
                <a:latin typeface="Comic Sans MS" pitchFamily="66" charset="0"/>
              </a:rPr>
              <a:t> başta kalın </a:t>
            </a:r>
            <a:r>
              <a:rPr lang="tr-TR" sz="2000" dirty="0" smtClean="0">
                <a:solidFill>
                  <a:srgbClr val="FF0000"/>
                </a:solidFill>
                <a:latin typeface="Comic Sans MS" pitchFamily="66" charset="0"/>
              </a:rPr>
              <a:t>meme</a:t>
            </a:r>
            <a:r>
              <a:rPr lang="tr-TR" sz="2000" dirty="0" smtClean="0">
                <a:latin typeface="Comic Sans MS" pitchFamily="66" charset="0"/>
              </a:rPr>
              <a:t>, bağırsak, rektum, prostat, akciğer, mide ve böbrek olmak üzere çeşitli kanserlere karşı koruyucu olduğu gösterilmiştir. </a:t>
            </a:r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654050" y="3619500"/>
            <a:ext cx="7777163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sz="1000" dirty="0" smtClean="0">
                <a:solidFill>
                  <a:srgbClr val="3333FF"/>
                </a:solidFill>
              </a:rPr>
              <a:t>. </a:t>
            </a:r>
            <a:endParaRPr lang="en-US" sz="1000" dirty="0">
              <a:solidFill>
                <a:srgbClr val="3333FF"/>
              </a:solidFill>
            </a:endParaRPr>
          </a:p>
          <a:p>
            <a:pPr algn="l" eaLnBrk="1" hangingPunct="1"/>
            <a:r>
              <a:rPr lang="en-US" sz="1000" dirty="0" err="1">
                <a:solidFill>
                  <a:srgbClr val="3333FF"/>
                </a:solidFill>
              </a:rPr>
              <a:t>Kavanagh</a:t>
            </a:r>
            <a:r>
              <a:rPr lang="en-US" sz="1000" dirty="0">
                <a:solidFill>
                  <a:srgbClr val="3333FF"/>
                </a:solidFill>
              </a:rPr>
              <a:t> KT, </a:t>
            </a:r>
            <a:r>
              <a:rPr lang="en-US" sz="1000" dirty="0" err="1">
                <a:solidFill>
                  <a:srgbClr val="3333FF"/>
                </a:solidFill>
              </a:rPr>
              <a:t>Hafer</a:t>
            </a:r>
            <a:r>
              <a:rPr lang="en-US" sz="1000" dirty="0">
                <a:solidFill>
                  <a:srgbClr val="3333FF"/>
                </a:solidFill>
              </a:rPr>
              <a:t> LJ, Kim DW, Mann KK, </a:t>
            </a:r>
            <a:r>
              <a:rPr lang="en-US" sz="1000" dirty="0" err="1">
                <a:solidFill>
                  <a:srgbClr val="3333FF"/>
                </a:solidFill>
              </a:rPr>
              <a:t>Sherr</a:t>
            </a:r>
            <a:r>
              <a:rPr lang="en-US" sz="1000" dirty="0">
                <a:solidFill>
                  <a:srgbClr val="3333FF"/>
                </a:solidFill>
              </a:rPr>
              <a:t> DH, Rogers AE, </a:t>
            </a:r>
            <a:r>
              <a:rPr lang="en-US" sz="1000" dirty="0" err="1">
                <a:solidFill>
                  <a:srgbClr val="3333FF"/>
                </a:solidFill>
              </a:rPr>
              <a:t>Sonenshein</a:t>
            </a:r>
            <a:r>
              <a:rPr lang="en-US" sz="1000" dirty="0">
                <a:solidFill>
                  <a:srgbClr val="3333FF"/>
                </a:solidFill>
              </a:rPr>
              <a:t> GE. Green tea extracts decrease carcinogen-induced mammary tumor burden in rats and rate of breast cancer cell proliferation in culture. J Cell </a:t>
            </a:r>
            <a:r>
              <a:rPr lang="en-US" sz="1000" dirty="0" err="1">
                <a:solidFill>
                  <a:srgbClr val="3333FF"/>
                </a:solidFill>
              </a:rPr>
              <a:t>Biochem</a:t>
            </a:r>
            <a:r>
              <a:rPr lang="en-US" sz="1000" dirty="0">
                <a:solidFill>
                  <a:srgbClr val="3333FF"/>
                </a:solidFill>
              </a:rPr>
              <a:t>. 2001;82(3):387-398</a:t>
            </a:r>
            <a:r>
              <a:rPr lang="en-US" sz="1000" dirty="0" smtClean="0">
                <a:solidFill>
                  <a:srgbClr val="3333FF"/>
                </a:solidFill>
              </a:rPr>
              <a:t>.</a:t>
            </a:r>
            <a:endParaRPr lang="tr-TR" sz="1000" dirty="0" smtClean="0">
              <a:solidFill>
                <a:srgbClr val="3333FF"/>
              </a:solidFill>
            </a:endParaRPr>
          </a:p>
          <a:p>
            <a:r>
              <a:rPr lang="tr-TR" sz="1000" dirty="0" err="1" smtClean="0">
                <a:solidFill>
                  <a:srgbClr val="3333FF"/>
                </a:solidFill>
              </a:rPr>
              <a:t>Thangapazham</a:t>
            </a:r>
            <a:r>
              <a:rPr lang="tr-TR" sz="1000" dirty="0" smtClean="0">
                <a:solidFill>
                  <a:srgbClr val="3333FF"/>
                </a:solidFill>
              </a:rPr>
              <a:t> RL, </a:t>
            </a:r>
            <a:r>
              <a:rPr lang="tr-TR" sz="1000" dirty="0" err="1" smtClean="0">
                <a:solidFill>
                  <a:srgbClr val="3333FF"/>
                </a:solidFill>
              </a:rPr>
              <a:t>Passi</a:t>
            </a:r>
            <a:r>
              <a:rPr lang="tr-TR" sz="1000" dirty="0" smtClean="0">
                <a:solidFill>
                  <a:srgbClr val="3333FF"/>
                </a:solidFill>
              </a:rPr>
              <a:t> N, </a:t>
            </a:r>
            <a:r>
              <a:rPr lang="tr-TR" sz="1000" dirty="0" err="1" smtClean="0">
                <a:solidFill>
                  <a:srgbClr val="3333FF"/>
                </a:solidFill>
              </a:rPr>
              <a:t>Maheshwari</a:t>
            </a:r>
            <a:r>
              <a:rPr lang="tr-TR" sz="1000" dirty="0" smtClean="0">
                <a:solidFill>
                  <a:srgbClr val="3333FF"/>
                </a:solidFill>
              </a:rPr>
              <a:t> RK. </a:t>
            </a:r>
            <a:r>
              <a:rPr lang="tr-TR" sz="1000" dirty="0" err="1" smtClean="0">
                <a:solidFill>
                  <a:srgbClr val="3333FF"/>
                </a:solidFill>
              </a:rPr>
              <a:t>Green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tea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polyphenol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and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epigallocatechin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gallate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induce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apoptosis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and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inhibit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invasion</a:t>
            </a:r>
            <a:r>
              <a:rPr lang="tr-TR" sz="1000" dirty="0" smtClean="0">
                <a:solidFill>
                  <a:srgbClr val="3333FF"/>
                </a:solidFill>
              </a:rPr>
              <a:t> in </a:t>
            </a:r>
            <a:r>
              <a:rPr lang="tr-TR" sz="1000" dirty="0" err="1" smtClean="0">
                <a:solidFill>
                  <a:srgbClr val="3333FF"/>
                </a:solidFill>
              </a:rPr>
              <a:t>human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breast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cancer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cells</a:t>
            </a:r>
            <a:r>
              <a:rPr lang="tr-TR" sz="1000" dirty="0" smtClean="0">
                <a:solidFill>
                  <a:srgbClr val="3333FF"/>
                </a:solidFill>
              </a:rPr>
              <a:t>. </a:t>
            </a:r>
            <a:r>
              <a:rPr lang="tr-TR" sz="1000" i="1" dirty="0" err="1" smtClean="0">
                <a:solidFill>
                  <a:srgbClr val="3333FF"/>
                </a:solidFill>
              </a:rPr>
              <a:t>Cancer</a:t>
            </a:r>
            <a:r>
              <a:rPr lang="tr-TR" sz="1000" i="1" dirty="0" smtClean="0">
                <a:solidFill>
                  <a:srgbClr val="3333FF"/>
                </a:solidFill>
              </a:rPr>
              <a:t> </a:t>
            </a:r>
            <a:r>
              <a:rPr lang="tr-TR" sz="1000" i="1" dirty="0" err="1" smtClean="0">
                <a:solidFill>
                  <a:srgbClr val="3333FF"/>
                </a:solidFill>
              </a:rPr>
              <a:t>Biol</a:t>
            </a:r>
            <a:r>
              <a:rPr lang="tr-TR" sz="1000" i="1" dirty="0" smtClean="0">
                <a:solidFill>
                  <a:srgbClr val="3333FF"/>
                </a:solidFill>
              </a:rPr>
              <a:t> </a:t>
            </a:r>
            <a:r>
              <a:rPr lang="tr-TR" sz="1000" i="1" dirty="0" err="1" smtClean="0">
                <a:solidFill>
                  <a:srgbClr val="3333FF"/>
                </a:solidFill>
              </a:rPr>
              <a:t>Ther</a:t>
            </a:r>
            <a:r>
              <a:rPr lang="tr-TR" sz="1000" i="1" dirty="0" smtClean="0">
                <a:solidFill>
                  <a:srgbClr val="3333FF"/>
                </a:solidFill>
              </a:rPr>
              <a:t>. </a:t>
            </a:r>
            <a:r>
              <a:rPr lang="tr-TR" sz="1000" dirty="0" smtClean="0">
                <a:solidFill>
                  <a:srgbClr val="3333FF"/>
                </a:solidFill>
              </a:rPr>
              <a:t>2007 </a:t>
            </a:r>
            <a:r>
              <a:rPr lang="tr-TR" sz="1000" dirty="0" err="1" smtClean="0">
                <a:solidFill>
                  <a:srgbClr val="3333FF"/>
                </a:solidFill>
              </a:rPr>
              <a:t>Dec</a:t>
            </a:r>
            <a:r>
              <a:rPr lang="tr-TR" sz="1000" dirty="0" smtClean="0">
                <a:solidFill>
                  <a:srgbClr val="3333FF"/>
                </a:solidFill>
              </a:rPr>
              <a:t>;6(12):1938-43.</a:t>
            </a:r>
          </a:p>
          <a:p>
            <a:r>
              <a:rPr lang="tr-TR" sz="1000" dirty="0" err="1" smtClean="0">
                <a:solidFill>
                  <a:srgbClr val="3333FF"/>
                </a:solidFill>
              </a:rPr>
              <a:t>Belguise</a:t>
            </a:r>
            <a:r>
              <a:rPr lang="tr-TR" sz="1000" dirty="0" smtClean="0">
                <a:solidFill>
                  <a:srgbClr val="3333FF"/>
                </a:solidFill>
              </a:rPr>
              <a:t> K, </a:t>
            </a:r>
            <a:r>
              <a:rPr lang="tr-TR" sz="1000" dirty="0" err="1" smtClean="0">
                <a:solidFill>
                  <a:srgbClr val="3333FF"/>
                </a:solidFill>
              </a:rPr>
              <a:t>Guo</a:t>
            </a:r>
            <a:r>
              <a:rPr lang="tr-TR" sz="1000" dirty="0" smtClean="0">
                <a:solidFill>
                  <a:srgbClr val="3333FF"/>
                </a:solidFill>
              </a:rPr>
              <a:t> S, </a:t>
            </a:r>
            <a:r>
              <a:rPr lang="tr-TR" sz="1000" dirty="0" err="1" smtClean="0">
                <a:solidFill>
                  <a:srgbClr val="3333FF"/>
                </a:solidFill>
              </a:rPr>
              <a:t>Sonenshein</a:t>
            </a:r>
            <a:r>
              <a:rPr lang="tr-TR" sz="1000" dirty="0" smtClean="0">
                <a:solidFill>
                  <a:srgbClr val="3333FF"/>
                </a:solidFill>
              </a:rPr>
              <a:t> GE. </a:t>
            </a:r>
            <a:r>
              <a:rPr lang="tr-TR" sz="1000" dirty="0" err="1" smtClean="0">
                <a:solidFill>
                  <a:srgbClr val="3333FF"/>
                </a:solidFill>
              </a:rPr>
              <a:t>Activation</a:t>
            </a:r>
            <a:r>
              <a:rPr lang="tr-TR" sz="1000" dirty="0" smtClean="0">
                <a:solidFill>
                  <a:srgbClr val="3333FF"/>
                </a:solidFill>
              </a:rPr>
              <a:t> of FOXO3a </a:t>
            </a:r>
            <a:r>
              <a:rPr lang="tr-TR" sz="1000" dirty="0" err="1" smtClean="0">
                <a:solidFill>
                  <a:srgbClr val="3333FF"/>
                </a:solidFill>
              </a:rPr>
              <a:t>by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the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green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tea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polyphenol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epigallocatechin</a:t>
            </a:r>
            <a:r>
              <a:rPr lang="tr-TR" sz="1000" dirty="0" smtClean="0">
                <a:solidFill>
                  <a:srgbClr val="3333FF"/>
                </a:solidFill>
              </a:rPr>
              <a:t>-3-</a:t>
            </a:r>
            <a:r>
              <a:rPr lang="tr-TR" sz="1000" dirty="0" err="1" smtClean="0">
                <a:solidFill>
                  <a:srgbClr val="3333FF"/>
                </a:solidFill>
              </a:rPr>
              <a:t>gallate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induces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estrogen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receptor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alpha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expression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reversing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invasive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phenotype</a:t>
            </a:r>
            <a:r>
              <a:rPr lang="tr-TR" sz="1000" dirty="0" smtClean="0">
                <a:solidFill>
                  <a:srgbClr val="3333FF"/>
                </a:solidFill>
              </a:rPr>
              <a:t> of </a:t>
            </a:r>
            <a:r>
              <a:rPr lang="tr-TR" sz="1000" dirty="0" err="1" smtClean="0">
                <a:solidFill>
                  <a:srgbClr val="3333FF"/>
                </a:solidFill>
              </a:rPr>
              <a:t>breast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cancer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cells</a:t>
            </a:r>
            <a:r>
              <a:rPr lang="tr-TR" sz="1000" dirty="0" smtClean="0">
                <a:solidFill>
                  <a:srgbClr val="3333FF"/>
                </a:solidFill>
              </a:rPr>
              <a:t>. </a:t>
            </a:r>
            <a:r>
              <a:rPr lang="tr-TR" sz="1000" i="1" dirty="0" err="1" smtClean="0">
                <a:solidFill>
                  <a:srgbClr val="3333FF"/>
                </a:solidFill>
              </a:rPr>
              <a:t>Cancer</a:t>
            </a:r>
            <a:r>
              <a:rPr lang="tr-TR" sz="1000" i="1" dirty="0" smtClean="0">
                <a:solidFill>
                  <a:srgbClr val="3333FF"/>
                </a:solidFill>
              </a:rPr>
              <a:t> </a:t>
            </a:r>
            <a:r>
              <a:rPr lang="tr-TR" sz="1000" i="1" dirty="0" err="1" smtClean="0">
                <a:solidFill>
                  <a:srgbClr val="3333FF"/>
                </a:solidFill>
              </a:rPr>
              <a:t>Res</a:t>
            </a:r>
            <a:r>
              <a:rPr lang="tr-TR" sz="1000" i="1" dirty="0" smtClean="0">
                <a:solidFill>
                  <a:srgbClr val="3333FF"/>
                </a:solidFill>
              </a:rPr>
              <a:t>. </a:t>
            </a:r>
            <a:r>
              <a:rPr lang="tr-TR" sz="1000" dirty="0" smtClean="0">
                <a:solidFill>
                  <a:srgbClr val="3333FF"/>
                </a:solidFill>
              </a:rPr>
              <a:t>2007 </a:t>
            </a:r>
            <a:r>
              <a:rPr lang="tr-TR" sz="1000" dirty="0" err="1" smtClean="0">
                <a:solidFill>
                  <a:srgbClr val="3333FF"/>
                </a:solidFill>
              </a:rPr>
              <a:t>Jun</a:t>
            </a:r>
            <a:r>
              <a:rPr lang="tr-TR" sz="1000" dirty="0" smtClean="0">
                <a:solidFill>
                  <a:srgbClr val="3333FF"/>
                </a:solidFill>
              </a:rPr>
              <a:t> 15;67(12):5763-70.</a:t>
            </a:r>
          </a:p>
          <a:p>
            <a:r>
              <a:rPr lang="tr-TR" sz="1000" dirty="0" smtClean="0">
                <a:solidFill>
                  <a:srgbClr val="3333FF"/>
                </a:solidFill>
              </a:rPr>
              <a:t>Sen T, </a:t>
            </a:r>
            <a:r>
              <a:rPr lang="tr-TR" sz="1000" dirty="0" err="1" smtClean="0">
                <a:solidFill>
                  <a:srgbClr val="3333FF"/>
                </a:solidFill>
              </a:rPr>
              <a:t>Chatterjee</a:t>
            </a:r>
            <a:r>
              <a:rPr lang="tr-TR" sz="1000" dirty="0" smtClean="0">
                <a:solidFill>
                  <a:srgbClr val="3333FF"/>
                </a:solidFill>
              </a:rPr>
              <a:t> A. </a:t>
            </a:r>
            <a:r>
              <a:rPr lang="tr-TR" sz="1000" dirty="0" err="1" smtClean="0">
                <a:solidFill>
                  <a:srgbClr val="3333FF"/>
                </a:solidFill>
              </a:rPr>
              <a:t>Epigallocatechin</a:t>
            </a:r>
            <a:r>
              <a:rPr lang="tr-TR" sz="1000" dirty="0" smtClean="0">
                <a:solidFill>
                  <a:srgbClr val="3333FF"/>
                </a:solidFill>
              </a:rPr>
              <a:t>-3-</a:t>
            </a:r>
            <a:r>
              <a:rPr lang="tr-TR" sz="1000" dirty="0" err="1" smtClean="0">
                <a:solidFill>
                  <a:srgbClr val="3333FF"/>
                </a:solidFill>
              </a:rPr>
              <a:t>gallate</a:t>
            </a:r>
            <a:r>
              <a:rPr lang="tr-TR" sz="1000" dirty="0" smtClean="0">
                <a:solidFill>
                  <a:srgbClr val="3333FF"/>
                </a:solidFill>
              </a:rPr>
              <a:t> (EGCG) </a:t>
            </a:r>
            <a:r>
              <a:rPr lang="tr-TR" sz="1000" dirty="0" err="1" smtClean="0">
                <a:solidFill>
                  <a:srgbClr val="3333FF"/>
                </a:solidFill>
              </a:rPr>
              <a:t>downregulates</a:t>
            </a:r>
            <a:r>
              <a:rPr lang="tr-TR" sz="1000" dirty="0" smtClean="0">
                <a:solidFill>
                  <a:srgbClr val="3333FF"/>
                </a:solidFill>
              </a:rPr>
              <a:t> EGF-</a:t>
            </a:r>
            <a:r>
              <a:rPr lang="tr-TR" sz="1000" dirty="0" err="1" smtClean="0">
                <a:solidFill>
                  <a:srgbClr val="3333FF"/>
                </a:solidFill>
              </a:rPr>
              <a:t>induced</a:t>
            </a:r>
            <a:r>
              <a:rPr lang="tr-TR" sz="1000" dirty="0" smtClean="0">
                <a:solidFill>
                  <a:srgbClr val="3333FF"/>
                </a:solidFill>
              </a:rPr>
              <a:t> MMP-9 in </a:t>
            </a:r>
            <a:r>
              <a:rPr lang="tr-TR" sz="1000" dirty="0" err="1" smtClean="0">
                <a:solidFill>
                  <a:srgbClr val="3333FF"/>
                </a:solidFill>
              </a:rPr>
              <a:t>breast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cancer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cells</a:t>
            </a:r>
            <a:r>
              <a:rPr lang="tr-TR" sz="1000" dirty="0" smtClean="0">
                <a:solidFill>
                  <a:srgbClr val="3333FF"/>
                </a:solidFill>
              </a:rPr>
              <a:t>: </a:t>
            </a:r>
            <a:r>
              <a:rPr lang="tr-TR" sz="1000" dirty="0" err="1" smtClean="0">
                <a:solidFill>
                  <a:srgbClr val="3333FF"/>
                </a:solidFill>
              </a:rPr>
              <a:t>involvement</a:t>
            </a:r>
            <a:r>
              <a:rPr lang="tr-TR" sz="1000" dirty="0" smtClean="0">
                <a:solidFill>
                  <a:srgbClr val="3333FF"/>
                </a:solidFill>
              </a:rPr>
              <a:t> of </a:t>
            </a:r>
            <a:r>
              <a:rPr lang="tr-TR" sz="1000" dirty="0" err="1" smtClean="0">
                <a:solidFill>
                  <a:srgbClr val="3333FF"/>
                </a:solidFill>
              </a:rPr>
              <a:t>integrin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receptor</a:t>
            </a:r>
            <a:r>
              <a:rPr lang="tr-TR" sz="1000" dirty="0" smtClean="0">
                <a:solidFill>
                  <a:srgbClr val="3333FF"/>
                </a:solidFill>
              </a:rPr>
              <a:t> alpha5beta1 in </a:t>
            </a:r>
            <a:r>
              <a:rPr lang="tr-TR" sz="1000" dirty="0" err="1" smtClean="0">
                <a:solidFill>
                  <a:srgbClr val="3333FF"/>
                </a:solidFill>
              </a:rPr>
              <a:t>the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process</a:t>
            </a:r>
            <a:r>
              <a:rPr lang="tr-TR" sz="1000" dirty="0" smtClean="0">
                <a:solidFill>
                  <a:srgbClr val="3333FF"/>
                </a:solidFill>
              </a:rPr>
              <a:t>. </a:t>
            </a:r>
            <a:r>
              <a:rPr lang="tr-TR" sz="1000" i="1" dirty="0" err="1" smtClean="0">
                <a:solidFill>
                  <a:srgbClr val="3333FF"/>
                </a:solidFill>
              </a:rPr>
              <a:t>Eur</a:t>
            </a:r>
            <a:r>
              <a:rPr lang="tr-TR" sz="1000" i="1" dirty="0" smtClean="0">
                <a:solidFill>
                  <a:srgbClr val="3333FF"/>
                </a:solidFill>
              </a:rPr>
              <a:t> J </a:t>
            </a:r>
            <a:r>
              <a:rPr lang="tr-TR" sz="1000" i="1" dirty="0" err="1" smtClean="0">
                <a:solidFill>
                  <a:srgbClr val="3333FF"/>
                </a:solidFill>
              </a:rPr>
              <a:t>Nutr</a:t>
            </a:r>
            <a:r>
              <a:rPr lang="tr-TR" sz="1000" i="1" dirty="0" smtClean="0">
                <a:solidFill>
                  <a:srgbClr val="3333FF"/>
                </a:solidFill>
              </a:rPr>
              <a:t>. </a:t>
            </a:r>
            <a:r>
              <a:rPr lang="tr-TR" sz="1000" dirty="0" smtClean="0">
                <a:solidFill>
                  <a:srgbClr val="3333FF"/>
                </a:solidFill>
              </a:rPr>
              <a:t>2011 </a:t>
            </a:r>
            <a:r>
              <a:rPr lang="tr-TR" sz="1000" dirty="0" err="1" smtClean="0">
                <a:solidFill>
                  <a:srgbClr val="3333FF"/>
                </a:solidFill>
              </a:rPr>
              <a:t>Sep</a:t>
            </a:r>
            <a:r>
              <a:rPr lang="tr-TR" sz="1000" dirty="0" smtClean="0">
                <a:solidFill>
                  <a:srgbClr val="3333FF"/>
                </a:solidFill>
              </a:rPr>
              <a:t>;50(6):465-78.</a:t>
            </a:r>
          </a:p>
          <a:p>
            <a:r>
              <a:rPr lang="tr-TR" sz="1000" dirty="0" err="1" smtClean="0">
                <a:solidFill>
                  <a:srgbClr val="3333FF"/>
                </a:solidFill>
              </a:rPr>
              <a:t>Leong</a:t>
            </a:r>
            <a:r>
              <a:rPr lang="tr-TR" sz="1000" dirty="0" smtClean="0">
                <a:solidFill>
                  <a:srgbClr val="3333FF"/>
                </a:solidFill>
              </a:rPr>
              <a:t> H, </a:t>
            </a:r>
            <a:r>
              <a:rPr lang="tr-TR" sz="1000" dirty="0" err="1" smtClean="0">
                <a:solidFill>
                  <a:srgbClr val="3333FF"/>
                </a:solidFill>
              </a:rPr>
              <a:t>Mathur</a:t>
            </a:r>
            <a:r>
              <a:rPr lang="tr-TR" sz="1000" dirty="0" smtClean="0">
                <a:solidFill>
                  <a:srgbClr val="3333FF"/>
                </a:solidFill>
              </a:rPr>
              <a:t> PS, </a:t>
            </a:r>
            <a:r>
              <a:rPr lang="tr-TR" sz="1000" dirty="0" err="1" smtClean="0">
                <a:solidFill>
                  <a:srgbClr val="3333FF"/>
                </a:solidFill>
              </a:rPr>
              <a:t>Greene</a:t>
            </a:r>
            <a:r>
              <a:rPr lang="tr-TR" sz="1000" dirty="0" smtClean="0">
                <a:solidFill>
                  <a:srgbClr val="3333FF"/>
                </a:solidFill>
              </a:rPr>
              <a:t> GL. </a:t>
            </a:r>
            <a:r>
              <a:rPr lang="tr-TR" sz="1000" dirty="0" err="1" smtClean="0">
                <a:solidFill>
                  <a:srgbClr val="3333FF"/>
                </a:solidFill>
              </a:rPr>
              <a:t>Green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tea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catechins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inhibit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angiogenesis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through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suppression</a:t>
            </a:r>
            <a:r>
              <a:rPr lang="tr-TR" sz="1000" dirty="0" smtClean="0">
                <a:solidFill>
                  <a:srgbClr val="3333FF"/>
                </a:solidFill>
              </a:rPr>
              <a:t> of STAT3 </a:t>
            </a:r>
            <a:r>
              <a:rPr lang="tr-TR" sz="1000" dirty="0" err="1" smtClean="0">
                <a:solidFill>
                  <a:srgbClr val="3333FF"/>
                </a:solidFill>
              </a:rPr>
              <a:t>activation</a:t>
            </a:r>
            <a:r>
              <a:rPr lang="tr-TR" sz="1000" dirty="0" smtClean="0">
                <a:solidFill>
                  <a:srgbClr val="3333FF"/>
                </a:solidFill>
              </a:rPr>
              <a:t>. </a:t>
            </a:r>
            <a:r>
              <a:rPr lang="tr-TR" sz="1000" i="1" dirty="0" err="1" smtClean="0">
                <a:solidFill>
                  <a:srgbClr val="3333FF"/>
                </a:solidFill>
              </a:rPr>
              <a:t>Breast</a:t>
            </a:r>
            <a:r>
              <a:rPr lang="tr-TR" sz="1000" i="1" dirty="0" smtClean="0">
                <a:solidFill>
                  <a:srgbClr val="3333FF"/>
                </a:solidFill>
              </a:rPr>
              <a:t> </a:t>
            </a:r>
            <a:r>
              <a:rPr lang="tr-TR" sz="1000" i="1" dirty="0" err="1" smtClean="0">
                <a:solidFill>
                  <a:srgbClr val="3333FF"/>
                </a:solidFill>
              </a:rPr>
              <a:t>Cancer</a:t>
            </a:r>
            <a:r>
              <a:rPr lang="tr-TR" sz="1000" i="1" dirty="0" smtClean="0">
                <a:solidFill>
                  <a:srgbClr val="3333FF"/>
                </a:solidFill>
              </a:rPr>
              <a:t> </a:t>
            </a:r>
            <a:r>
              <a:rPr lang="tr-TR" sz="1000" i="1" dirty="0" err="1" smtClean="0">
                <a:solidFill>
                  <a:srgbClr val="3333FF"/>
                </a:solidFill>
              </a:rPr>
              <a:t>Res</a:t>
            </a:r>
            <a:r>
              <a:rPr lang="tr-TR" sz="1000" i="1" dirty="0" smtClean="0">
                <a:solidFill>
                  <a:srgbClr val="3333FF"/>
                </a:solidFill>
              </a:rPr>
              <a:t> </a:t>
            </a:r>
            <a:r>
              <a:rPr lang="tr-TR" sz="1000" i="1" dirty="0" err="1" smtClean="0">
                <a:solidFill>
                  <a:srgbClr val="3333FF"/>
                </a:solidFill>
              </a:rPr>
              <a:t>Treat</a:t>
            </a:r>
            <a:r>
              <a:rPr lang="tr-TR" sz="1000" i="1" dirty="0" smtClean="0">
                <a:solidFill>
                  <a:srgbClr val="3333FF"/>
                </a:solidFill>
              </a:rPr>
              <a:t>. </a:t>
            </a:r>
            <a:r>
              <a:rPr lang="tr-TR" sz="1000" dirty="0" smtClean="0">
                <a:solidFill>
                  <a:srgbClr val="3333FF"/>
                </a:solidFill>
              </a:rPr>
              <a:t>2009 </a:t>
            </a:r>
            <a:r>
              <a:rPr lang="tr-TR" sz="1000" dirty="0" err="1" smtClean="0">
                <a:solidFill>
                  <a:srgbClr val="3333FF"/>
                </a:solidFill>
              </a:rPr>
              <a:t>Oct</a:t>
            </a:r>
            <a:r>
              <a:rPr lang="tr-TR" sz="1000" dirty="0" smtClean="0">
                <a:solidFill>
                  <a:srgbClr val="3333FF"/>
                </a:solidFill>
              </a:rPr>
              <a:t>;117(3):505-15.</a:t>
            </a:r>
          </a:p>
          <a:p>
            <a:r>
              <a:rPr lang="tr-TR" sz="1000" dirty="0" smtClean="0">
                <a:solidFill>
                  <a:srgbClr val="3333FF"/>
                </a:solidFill>
              </a:rPr>
              <a:t>Sun CL, </a:t>
            </a:r>
            <a:r>
              <a:rPr lang="tr-TR" sz="1000" dirty="0" err="1" smtClean="0">
                <a:solidFill>
                  <a:srgbClr val="3333FF"/>
                </a:solidFill>
              </a:rPr>
              <a:t>Yuan</a:t>
            </a:r>
            <a:r>
              <a:rPr lang="tr-TR" sz="1000" dirty="0" smtClean="0">
                <a:solidFill>
                  <a:srgbClr val="3333FF"/>
                </a:solidFill>
              </a:rPr>
              <a:t> JM, Koh WP, </a:t>
            </a:r>
            <a:r>
              <a:rPr lang="tr-TR" sz="1000" dirty="0" err="1" smtClean="0">
                <a:solidFill>
                  <a:srgbClr val="3333FF"/>
                </a:solidFill>
              </a:rPr>
              <a:t>Yu</a:t>
            </a:r>
            <a:r>
              <a:rPr lang="tr-TR" sz="1000" dirty="0" smtClean="0">
                <a:solidFill>
                  <a:srgbClr val="3333FF"/>
                </a:solidFill>
              </a:rPr>
              <a:t> MC. </a:t>
            </a:r>
            <a:r>
              <a:rPr lang="tr-TR" sz="1000" dirty="0" err="1" smtClean="0">
                <a:solidFill>
                  <a:srgbClr val="3333FF"/>
                </a:solidFill>
              </a:rPr>
              <a:t>Green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tea</a:t>
            </a:r>
            <a:r>
              <a:rPr lang="tr-TR" sz="1000" dirty="0" smtClean="0">
                <a:solidFill>
                  <a:srgbClr val="3333FF"/>
                </a:solidFill>
              </a:rPr>
              <a:t>, </a:t>
            </a:r>
            <a:r>
              <a:rPr lang="tr-TR" sz="1000" dirty="0" err="1" smtClean="0">
                <a:solidFill>
                  <a:srgbClr val="3333FF"/>
                </a:solidFill>
              </a:rPr>
              <a:t>black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tea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and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breast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cancer</a:t>
            </a:r>
            <a:r>
              <a:rPr lang="tr-TR" sz="1000" dirty="0" smtClean="0">
                <a:solidFill>
                  <a:srgbClr val="3333FF"/>
                </a:solidFill>
              </a:rPr>
              <a:t> risk: a meta-</a:t>
            </a:r>
            <a:r>
              <a:rPr lang="tr-TR" sz="1000" dirty="0" err="1" smtClean="0">
                <a:solidFill>
                  <a:srgbClr val="3333FF"/>
                </a:solidFill>
              </a:rPr>
              <a:t>analysis</a:t>
            </a:r>
            <a:r>
              <a:rPr lang="tr-TR" sz="1000" dirty="0" smtClean="0">
                <a:solidFill>
                  <a:srgbClr val="3333FF"/>
                </a:solidFill>
              </a:rPr>
              <a:t> of </a:t>
            </a:r>
            <a:r>
              <a:rPr lang="tr-TR" sz="1000" dirty="0" err="1" smtClean="0">
                <a:solidFill>
                  <a:srgbClr val="3333FF"/>
                </a:solidFill>
              </a:rPr>
              <a:t>epidemiological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studies</a:t>
            </a:r>
            <a:r>
              <a:rPr lang="tr-TR" sz="1000" dirty="0" smtClean="0">
                <a:solidFill>
                  <a:srgbClr val="3333FF"/>
                </a:solidFill>
              </a:rPr>
              <a:t>. </a:t>
            </a:r>
            <a:r>
              <a:rPr lang="tr-TR" sz="1000" i="1" dirty="0" err="1" smtClean="0">
                <a:solidFill>
                  <a:srgbClr val="3333FF"/>
                </a:solidFill>
              </a:rPr>
              <a:t>Carcinogenesis</a:t>
            </a:r>
            <a:r>
              <a:rPr lang="tr-TR" sz="1000" i="1" dirty="0" smtClean="0">
                <a:solidFill>
                  <a:srgbClr val="3333FF"/>
                </a:solidFill>
              </a:rPr>
              <a:t>. </a:t>
            </a:r>
            <a:r>
              <a:rPr lang="tr-TR" sz="1000" dirty="0" smtClean="0">
                <a:solidFill>
                  <a:srgbClr val="3333FF"/>
                </a:solidFill>
              </a:rPr>
              <a:t>2006 Jul;27(7):1310-5.</a:t>
            </a:r>
          </a:p>
          <a:p>
            <a:r>
              <a:rPr lang="tr-TR" sz="1000" dirty="0" err="1" smtClean="0">
                <a:solidFill>
                  <a:srgbClr val="3333FF"/>
                </a:solidFill>
              </a:rPr>
              <a:t>Zhang</a:t>
            </a:r>
            <a:r>
              <a:rPr lang="tr-TR" sz="1000" dirty="0" smtClean="0">
                <a:solidFill>
                  <a:srgbClr val="3333FF"/>
                </a:solidFill>
              </a:rPr>
              <a:t> M, </a:t>
            </a:r>
            <a:r>
              <a:rPr lang="tr-TR" sz="1000" dirty="0" err="1" smtClean="0">
                <a:solidFill>
                  <a:srgbClr val="3333FF"/>
                </a:solidFill>
              </a:rPr>
              <a:t>Holman</a:t>
            </a:r>
            <a:r>
              <a:rPr lang="tr-TR" sz="1000" dirty="0" smtClean="0">
                <a:solidFill>
                  <a:srgbClr val="3333FF"/>
                </a:solidFill>
              </a:rPr>
              <a:t> CD, </a:t>
            </a:r>
            <a:r>
              <a:rPr lang="tr-TR" sz="1000" dirty="0" err="1" smtClean="0">
                <a:solidFill>
                  <a:srgbClr val="3333FF"/>
                </a:solidFill>
              </a:rPr>
              <a:t>Huang</a:t>
            </a:r>
            <a:r>
              <a:rPr lang="tr-TR" sz="1000" dirty="0" smtClean="0">
                <a:solidFill>
                  <a:srgbClr val="3333FF"/>
                </a:solidFill>
              </a:rPr>
              <a:t> JP, </a:t>
            </a:r>
            <a:r>
              <a:rPr lang="tr-TR" sz="1000" dirty="0" err="1" smtClean="0">
                <a:solidFill>
                  <a:srgbClr val="3333FF"/>
                </a:solidFill>
              </a:rPr>
              <a:t>Xie</a:t>
            </a:r>
            <a:r>
              <a:rPr lang="tr-TR" sz="1000" dirty="0" smtClean="0">
                <a:solidFill>
                  <a:srgbClr val="3333FF"/>
                </a:solidFill>
              </a:rPr>
              <a:t> X. </a:t>
            </a:r>
            <a:r>
              <a:rPr lang="tr-TR" sz="1000" dirty="0" err="1" smtClean="0">
                <a:solidFill>
                  <a:srgbClr val="3333FF"/>
                </a:solidFill>
              </a:rPr>
              <a:t>Green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tea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and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the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prevention</a:t>
            </a:r>
            <a:r>
              <a:rPr lang="tr-TR" sz="1000" dirty="0" smtClean="0">
                <a:solidFill>
                  <a:srgbClr val="3333FF"/>
                </a:solidFill>
              </a:rPr>
              <a:t> of </a:t>
            </a:r>
            <a:r>
              <a:rPr lang="tr-TR" sz="1000" dirty="0" err="1" smtClean="0">
                <a:solidFill>
                  <a:srgbClr val="3333FF"/>
                </a:solidFill>
              </a:rPr>
              <a:t>breast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cancer</a:t>
            </a:r>
            <a:r>
              <a:rPr lang="tr-TR" sz="1000" dirty="0" smtClean="0">
                <a:solidFill>
                  <a:srgbClr val="3333FF"/>
                </a:solidFill>
              </a:rPr>
              <a:t>: a </a:t>
            </a:r>
            <a:r>
              <a:rPr lang="tr-TR" sz="1000" dirty="0" err="1" smtClean="0">
                <a:solidFill>
                  <a:srgbClr val="3333FF"/>
                </a:solidFill>
              </a:rPr>
              <a:t>case</a:t>
            </a:r>
            <a:r>
              <a:rPr lang="tr-TR" sz="1000" dirty="0" smtClean="0">
                <a:solidFill>
                  <a:srgbClr val="3333FF"/>
                </a:solidFill>
              </a:rPr>
              <a:t>-</a:t>
            </a:r>
            <a:r>
              <a:rPr lang="tr-TR" sz="1000" dirty="0" err="1" smtClean="0">
                <a:solidFill>
                  <a:srgbClr val="3333FF"/>
                </a:solidFill>
              </a:rPr>
              <a:t>control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study</a:t>
            </a:r>
            <a:r>
              <a:rPr lang="tr-TR" sz="1000" dirty="0" smtClean="0">
                <a:solidFill>
                  <a:srgbClr val="3333FF"/>
                </a:solidFill>
              </a:rPr>
              <a:t> in </a:t>
            </a:r>
            <a:r>
              <a:rPr lang="tr-TR" sz="1000" dirty="0" err="1" smtClean="0">
                <a:solidFill>
                  <a:srgbClr val="3333FF"/>
                </a:solidFill>
              </a:rPr>
              <a:t>Southeast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China</a:t>
            </a:r>
            <a:r>
              <a:rPr lang="tr-TR" sz="1000" dirty="0" smtClean="0">
                <a:solidFill>
                  <a:srgbClr val="3333FF"/>
                </a:solidFill>
              </a:rPr>
              <a:t>. </a:t>
            </a:r>
            <a:r>
              <a:rPr lang="tr-TR" sz="1000" i="1" dirty="0" err="1" smtClean="0">
                <a:solidFill>
                  <a:srgbClr val="3333FF"/>
                </a:solidFill>
              </a:rPr>
              <a:t>Carcinogenesis</a:t>
            </a:r>
            <a:r>
              <a:rPr lang="tr-TR" sz="1000" i="1" dirty="0" smtClean="0">
                <a:solidFill>
                  <a:srgbClr val="3333FF"/>
                </a:solidFill>
              </a:rPr>
              <a:t>. </a:t>
            </a:r>
            <a:r>
              <a:rPr lang="tr-TR" sz="1000" dirty="0" smtClean="0">
                <a:solidFill>
                  <a:srgbClr val="3333FF"/>
                </a:solidFill>
              </a:rPr>
              <a:t>2007 May;28(5):1074-8.</a:t>
            </a:r>
          </a:p>
          <a:p>
            <a:r>
              <a:rPr lang="tr-TR" sz="1000" dirty="0" err="1" smtClean="0">
                <a:solidFill>
                  <a:srgbClr val="3333FF"/>
                </a:solidFill>
              </a:rPr>
              <a:t>Li</a:t>
            </a:r>
            <a:r>
              <a:rPr lang="tr-TR" sz="1000" dirty="0" smtClean="0">
                <a:solidFill>
                  <a:srgbClr val="3333FF"/>
                </a:solidFill>
              </a:rPr>
              <a:t> L, </a:t>
            </a:r>
            <a:r>
              <a:rPr lang="tr-TR" sz="1000" dirty="0" err="1" smtClean="0">
                <a:solidFill>
                  <a:srgbClr val="3333FF"/>
                </a:solidFill>
              </a:rPr>
              <a:t>Zhang</a:t>
            </a:r>
            <a:r>
              <a:rPr lang="tr-TR" sz="1000" dirty="0" smtClean="0">
                <a:solidFill>
                  <a:srgbClr val="3333FF"/>
                </a:solidFill>
              </a:rPr>
              <a:t> M, </a:t>
            </a:r>
            <a:r>
              <a:rPr lang="tr-TR" sz="1000" dirty="0" err="1" smtClean="0">
                <a:solidFill>
                  <a:srgbClr val="3333FF"/>
                </a:solidFill>
              </a:rPr>
              <a:t>Holman</a:t>
            </a:r>
            <a:r>
              <a:rPr lang="tr-TR" sz="1000" dirty="0" smtClean="0">
                <a:solidFill>
                  <a:srgbClr val="3333FF"/>
                </a:solidFill>
              </a:rPr>
              <a:t> D. </a:t>
            </a:r>
            <a:r>
              <a:rPr lang="tr-TR" sz="1000" dirty="0" err="1" smtClean="0">
                <a:solidFill>
                  <a:srgbClr val="3333FF"/>
                </a:solidFill>
              </a:rPr>
              <a:t>Population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versus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hospital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controls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for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case</a:t>
            </a:r>
            <a:r>
              <a:rPr lang="tr-TR" sz="1000" dirty="0" smtClean="0">
                <a:solidFill>
                  <a:srgbClr val="3333FF"/>
                </a:solidFill>
              </a:rPr>
              <a:t>-</a:t>
            </a:r>
            <a:r>
              <a:rPr lang="tr-TR" sz="1000" dirty="0" err="1" smtClean="0">
                <a:solidFill>
                  <a:srgbClr val="3333FF"/>
                </a:solidFill>
              </a:rPr>
              <a:t>control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studies</a:t>
            </a:r>
            <a:r>
              <a:rPr lang="tr-TR" sz="1000" dirty="0" smtClean="0">
                <a:solidFill>
                  <a:srgbClr val="3333FF"/>
                </a:solidFill>
              </a:rPr>
              <a:t> on </a:t>
            </a:r>
            <a:r>
              <a:rPr lang="tr-TR" sz="1000" dirty="0" err="1" smtClean="0">
                <a:solidFill>
                  <a:srgbClr val="3333FF"/>
                </a:solidFill>
              </a:rPr>
              <a:t>cancers</a:t>
            </a:r>
            <a:r>
              <a:rPr lang="tr-TR" sz="1000" dirty="0" smtClean="0">
                <a:solidFill>
                  <a:srgbClr val="3333FF"/>
                </a:solidFill>
              </a:rPr>
              <a:t> in </a:t>
            </a:r>
            <a:r>
              <a:rPr lang="tr-TR" sz="1000" dirty="0" err="1" smtClean="0">
                <a:solidFill>
                  <a:srgbClr val="3333FF"/>
                </a:solidFill>
              </a:rPr>
              <a:t>Chinese</a:t>
            </a:r>
            <a:r>
              <a:rPr lang="tr-TR" sz="1000" dirty="0" smtClean="0">
                <a:solidFill>
                  <a:srgbClr val="3333FF"/>
                </a:solidFill>
              </a:rPr>
              <a:t> </a:t>
            </a:r>
            <a:r>
              <a:rPr lang="tr-TR" sz="1000" dirty="0" err="1" smtClean="0">
                <a:solidFill>
                  <a:srgbClr val="3333FF"/>
                </a:solidFill>
              </a:rPr>
              <a:t>hospitals</a:t>
            </a:r>
            <a:r>
              <a:rPr lang="tr-TR" sz="1000" dirty="0" smtClean="0">
                <a:solidFill>
                  <a:srgbClr val="3333FF"/>
                </a:solidFill>
              </a:rPr>
              <a:t>. </a:t>
            </a:r>
            <a:r>
              <a:rPr lang="tr-TR" sz="1000" i="1" dirty="0" smtClean="0">
                <a:solidFill>
                  <a:srgbClr val="3333FF"/>
                </a:solidFill>
              </a:rPr>
              <a:t>BMC </a:t>
            </a:r>
            <a:r>
              <a:rPr lang="tr-TR" sz="1000" i="1" dirty="0" err="1" smtClean="0">
                <a:solidFill>
                  <a:srgbClr val="3333FF"/>
                </a:solidFill>
              </a:rPr>
              <a:t>Med</a:t>
            </a:r>
            <a:r>
              <a:rPr lang="tr-TR" sz="1000" i="1" dirty="0" smtClean="0">
                <a:solidFill>
                  <a:srgbClr val="3333FF"/>
                </a:solidFill>
              </a:rPr>
              <a:t> </a:t>
            </a:r>
            <a:r>
              <a:rPr lang="tr-TR" sz="1000" i="1" dirty="0" err="1" smtClean="0">
                <a:solidFill>
                  <a:srgbClr val="3333FF"/>
                </a:solidFill>
              </a:rPr>
              <a:t>Res</a:t>
            </a:r>
            <a:r>
              <a:rPr lang="tr-TR" sz="1000" i="1" dirty="0" smtClean="0">
                <a:solidFill>
                  <a:srgbClr val="3333FF"/>
                </a:solidFill>
              </a:rPr>
              <a:t> </a:t>
            </a:r>
            <a:r>
              <a:rPr lang="tr-TR" sz="1000" i="1" dirty="0" err="1" smtClean="0">
                <a:solidFill>
                  <a:srgbClr val="3333FF"/>
                </a:solidFill>
              </a:rPr>
              <a:t>Methodol</a:t>
            </a:r>
            <a:r>
              <a:rPr lang="tr-TR" sz="1000" i="1" dirty="0" smtClean="0">
                <a:solidFill>
                  <a:srgbClr val="3333FF"/>
                </a:solidFill>
              </a:rPr>
              <a:t>. </a:t>
            </a:r>
            <a:r>
              <a:rPr lang="tr-TR" sz="1000" dirty="0" smtClean="0">
                <a:solidFill>
                  <a:srgbClr val="3333FF"/>
                </a:solidFill>
              </a:rPr>
              <a:t>2011;11:167.</a:t>
            </a:r>
          </a:p>
          <a:p>
            <a:pPr algn="l" eaLnBrk="1" hangingPunct="1"/>
            <a:endParaRPr lang="en-US" sz="1000" dirty="0">
              <a:solidFill>
                <a:srgbClr val="3333FF"/>
              </a:solidFill>
            </a:endParaRPr>
          </a:p>
          <a:p>
            <a:pPr algn="l" eaLnBrk="1" hangingPunct="1"/>
            <a:endParaRPr lang="tr-TR" sz="1000" dirty="0">
              <a:solidFill>
                <a:srgbClr val="3333FF"/>
              </a:solidFill>
            </a:endParaRPr>
          </a:p>
        </p:txBody>
      </p:sp>
      <p:pic>
        <p:nvPicPr>
          <p:cNvPr id="157700" name="Picture 4" descr="greentea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476250"/>
            <a:ext cx="4038600" cy="2857500"/>
          </a:xfrm>
          <a:noFill/>
        </p:spPr>
      </p:pic>
    </p:spTree>
    <p:extLst>
      <p:ext uri="{BB962C8B-B14F-4D97-AF65-F5344CB8AC3E}">
        <p14:creationId xmlns:p14="http://schemas.microsoft.com/office/powerpoint/2010/main" val="390125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tr-TR" sz="8000" smtClean="0">
                <a:solidFill>
                  <a:srgbClr val="6600FF"/>
                </a:solidFill>
                <a:latin typeface="Comic Sans MS" pitchFamily="66" charset="0"/>
              </a:rPr>
              <a:t>    </a:t>
            </a:r>
          </a:p>
          <a:p>
            <a:pPr algn="ctr" eaLnBrk="1" hangingPunct="1">
              <a:buFontTx/>
              <a:buNone/>
            </a:pPr>
            <a:r>
              <a:rPr lang="tr-TR" sz="8000" smtClean="0">
                <a:solidFill>
                  <a:srgbClr val="6600FF"/>
                </a:solidFill>
                <a:latin typeface="Comic Sans MS" pitchFamily="66" charset="0"/>
              </a:rPr>
              <a:t>Likopen-kanser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11353</Words>
  <Application>Microsoft Office PowerPoint</Application>
  <PresentationFormat>Ekran Gösterisi (4:3)</PresentationFormat>
  <Paragraphs>1135</Paragraphs>
  <Slides>118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118</vt:i4>
      </vt:variant>
    </vt:vector>
  </HeadingPairs>
  <TitlesOfParts>
    <vt:vector size="120" baseType="lpstr">
      <vt:lpstr>Ofis Teması</vt:lpstr>
      <vt:lpstr>Grafik</vt:lpstr>
      <vt:lpstr>PowerPoint Sunusu</vt:lpstr>
      <vt:lpstr>Kanser-tanım I</vt:lpstr>
      <vt:lpstr>Kanser-tanım II</vt:lpstr>
      <vt:lpstr>Kanser oluşum mekanizması</vt:lpstr>
      <vt:lpstr>Kanserojen→ DNA hasarı → denetimsiz hücre üremesi →kanser</vt:lpstr>
      <vt:lpstr>PowerPoint Sunusu</vt:lpstr>
      <vt:lpstr>Kanser-ölüm oranları</vt:lpstr>
      <vt:lpstr>ABD’de kanserden ölüm oranları</vt:lpstr>
      <vt:lpstr>Tarihte kanser</vt:lpstr>
      <vt:lpstr>PowerPoint Sunusu</vt:lpstr>
      <vt:lpstr>Ülkelerin gelişmişliği-kanser sıklığı</vt:lpstr>
      <vt:lpstr>Türkiye’de Kanser</vt:lpstr>
      <vt:lpstr>Türkiye’de kanserden ölüm dağılımı</vt:lpstr>
      <vt:lpstr>Türkiye’de meme kanseri</vt:lpstr>
      <vt:lpstr>Kanser tedavilerinin başarısı</vt:lpstr>
      <vt:lpstr>Erken teşhis mi yoksa  erken önleme mi?</vt:lpstr>
      <vt:lpstr>PowerPoint Sunusu</vt:lpstr>
      <vt:lpstr>Östrojen tedavisi-Kanser</vt:lpstr>
      <vt:lpstr>Ksenoöstrojenler</vt:lpstr>
      <vt:lpstr>Meme kanseri genetik mi?</vt:lpstr>
      <vt:lpstr>PowerPoint Sunusu</vt:lpstr>
      <vt:lpstr>Kanserin Evreleri ve Önleme Yolları  (beslenme her evreyi etkiler) </vt:lpstr>
      <vt:lpstr>Epigenetik-Meme kanseri</vt:lpstr>
      <vt:lpstr>Bazı besin maddelerinin Meme kanseri riskini azaltma yüzdesi</vt:lpstr>
      <vt:lpstr>1.DNA Hasarını önleyen besinler</vt:lpstr>
      <vt:lpstr>1.DNA Hasarını önleyen besinler</vt:lpstr>
      <vt:lpstr>2. Düzenleyici genleri kontrol eden besinler</vt:lpstr>
      <vt:lpstr>3. Kanser oluşturan enflamasyonla mücadele eden besinler</vt:lpstr>
      <vt:lpstr>4. Aşırı hücre bölünmesini engelleyen besinler</vt:lpstr>
      <vt:lpstr>5. Habis hücreleri selim hücrelere dönüştüren besinler</vt:lpstr>
      <vt:lpstr>6. KANSER HÜCRELERİNİ ÖLDÜREN BESİNLER</vt:lpstr>
      <vt:lpstr>7.Meme kanseri reseptörlerinin restorasyonunu etkileyen besinler</vt:lpstr>
      <vt:lpstr>Meme kanseri reseptörlerinin restorasyonunu etkileyen besinler</vt:lpstr>
      <vt:lpstr>8. Östrojen yapımını inhibe eden besinler</vt:lpstr>
      <vt:lpstr>9. Anormal büyüme faktörlerini inhibe eden besinler</vt:lpstr>
      <vt:lpstr>10. Büyüyen tümörlerin kan akımını azaltan besinler</vt:lpstr>
      <vt:lpstr>11. Tümör yayılımını (metastazı) engelleyen besinler</vt:lpstr>
      <vt:lpstr>PowerPoint Sunusu</vt:lpstr>
      <vt:lpstr>PowerPoint Sunusu</vt:lpstr>
      <vt:lpstr>PET-Şeker-Kanser</vt:lpstr>
      <vt:lpstr>Meme kanseri geliştirilmiş farelerde kan şekerinin hayat süresine etkisi</vt:lpstr>
      <vt:lpstr>Şekerin kanser riskini  artırma nedenleri</vt:lpstr>
      <vt:lpstr>Hiperinsülinizm-kanser</vt:lpstr>
      <vt:lpstr>Kanser-şişmanlık ilişkisi</vt:lpstr>
      <vt:lpstr>PowerPoint Sunusu</vt:lpstr>
      <vt:lpstr>Türkiyedeki obezitenin yıllar içindeki artışı</vt:lpstr>
      <vt:lpstr>Türkiye’deki  metabolik  sendrom yaygınlığını</vt:lpstr>
      <vt:lpstr>Kanser-Açlık</vt:lpstr>
      <vt:lpstr>PowerPoint Sunusu</vt:lpstr>
      <vt:lpstr>Yağlar-Meme kanseri</vt:lpstr>
      <vt:lpstr>Kolesterol-Kanser</vt:lpstr>
      <vt:lpstr>Zeytinyağı-kanser</vt:lpstr>
      <vt:lpstr>PowerPoint Sunusu</vt:lpstr>
      <vt:lpstr>Kutu sütü-Kanser</vt:lpstr>
      <vt:lpstr>PowerPoint Sunusu</vt:lpstr>
      <vt:lpstr>Doğal süt kanserden koruyor</vt:lpstr>
      <vt:lpstr>Sütteki IGF-1 ve Kanser</vt:lpstr>
      <vt:lpstr>Süt içenlerde IGF-1 niçin artmaktadır?</vt:lpstr>
      <vt:lpstr>Sütünün pastörizasyonu içinde bulunan büyüme faktörlerini tahrip eder mi?</vt:lpstr>
      <vt:lpstr>Sütün fermantasyonu-IGF-1</vt:lpstr>
      <vt:lpstr>PowerPoint Sunusu</vt:lpstr>
      <vt:lpstr>Probiyotiklerin kolon kanserini önleme mekanizmaları</vt:lpstr>
      <vt:lpstr>Bağırsağın faydalı mikroplarını nasıl koruruz?</vt:lpstr>
      <vt:lpstr>PowerPoint Sunusu</vt:lpstr>
      <vt:lpstr>D vitamini eksikliğinin ilişkili  olduğu kanserler</vt:lpstr>
      <vt:lpstr>D vitamini-kanser</vt:lpstr>
      <vt:lpstr>PowerPoint Sunusu</vt:lpstr>
      <vt:lpstr>D vitamininin antikanser etkileri</vt:lpstr>
      <vt:lpstr>D vitamini eksikliği ile meme kanseri arasındaki ilişkiyi gösteren araştırmalar</vt:lpstr>
      <vt:lpstr>D vitamini-Meme kanseri</vt:lpstr>
      <vt:lpstr>Doğum Yapan Annelerde  D vitamini düzeyleri</vt:lpstr>
      <vt:lpstr>Üzüm-kanser</vt:lpstr>
      <vt:lpstr>Nar-kanser</vt:lpstr>
      <vt:lpstr>PowerPoint Sunusu</vt:lpstr>
      <vt:lpstr>Fitoöstrojenden zengin gıdalar</vt:lpstr>
      <vt:lpstr>Bitkisel östrojenler</vt:lpstr>
      <vt:lpstr>Keten tohumu-Meme tümörü</vt:lpstr>
      <vt:lpstr>Bitkisel östrojenlerin  etki mekanizması </vt:lpstr>
      <vt:lpstr>Keten tohumu-Meme tümörü</vt:lpstr>
      <vt:lpstr>Keten tohumu-Tamoksifen</vt:lpstr>
      <vt:lpstr>Keten tohumu-Metastaz</vt:lpstr>
      <vt:lpstr>Keten tohumu-Anjiyogenezis</vt:lpstr>
      <vt:lpstr>Keten tohumu-İnsanda meme kanseri</vt:lpstr>
      <vt:lpstr>PowerPoint Sunusu</vt:lpstr>
      <vt:lpstr>Soya-Kanser</vt:lpstr>
      <vt:lpstr>Uzakdoğu ülkeleri-Kanser</vt:lpstr>
      <vt:lpstr>Soya-kanser</vt:lpstr>
      <vt:lpstr>Soya kanseri artırıyor mu?</vt:lpstr>
      <vt:lpstr>Soya-kanser</vt:lpstr>
      <vt:lpstr>Soya proteini izolatı üretimi yapılırken eklenen ya da yapım sırasında oluşan toksinler</vt:lpstr>
      <vt:lpstr>Hangi soya tüketilmemeli?</vt:lpstr>
      <vt:lpstr>PowerPoint Sunusu</vt:lpstr>
      <vt:lpstr>Zerdeçal</vt:lpstr>
      <vt:lpstr>Zerdeçal-Kanser</vt:lpstr>
      <vt:lpstr>Zerdeçal-Meme kanseri</vt:lpstr>
      <vt:lpstr>Zerdeçalın etkinliğini artırmak</vt:lpstr>
      <vt:lpstr>PowerPoint Sunusu</vt:lpstr>
      <vt:lpstr>PowerPoint Sunusu</vt:lpstr>
      <vt:lpstr>PowerPoint Sunusu</vt:lpstr>
      <vt:lpstr>Likopen-kanser</vt:lpstr>
      <vt:lpstr>Kahve-Meme kanseri</vt:lpstr>
      <vt:lpstr>PowerPoint Sunusu</vt:lpstr>
      <vt:lpstr>Lahanagiller-Turpgiller-Meme kanseri</vt:lpstr>
      <vt:lpstr>PowerPoint Sunusu</vt:lpstr>
      <vt:lpstr>omega-6/omega-3 oranının yüksek olmasının kanser oluşumu ve ilerlemesi üzerine olumsuz etkileri</vt:lpstr>
      <vt:lpstr>Kanser oluşum mekanizmaları-omega yağ asitleri</vt:lpstr>
      <vt:lpstr>Omega-3’ün meme kanserinde faydalı olduğunu gösteren araştırmalar</vt:lpstr>
      <vt:lpstr>Konjüge linoleik asit- Meme kanseri</vt:lpstr>
      <vt:lpstr>PowerPoint Sunusu</vt:lpstr>
      <vt:lpstr>Kanserden korunmanın yolları I</vt:lpstr>
      <vt:lpstr>Güncel taş devri diyeti</vt:lpstr>
      <vt:lpstr>Kanserden korunmanın yolları II</vt:lpstr>
      <vt:lpstr>Kanserden korunmanın yolları III</vt:lpstr>
      <vt:lpstr>Kanserden korunmanın yolları IV</vt:lpstr>
      <vt:lpstr>Kanserden korunmanın yolları V</vt:lpstr>
      <vt:lpstr>Kanser, romatizma ve çeşitli kronik hastalıkların önlenmesi ya da tedavisinde faydalı olabilen bir baharat karışımı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Meme kanseri</dc:title>
  <dc:creator>dr.ahmet</dc:creator>
  <cp:lastModifiedBy>USER</cp:lastModifiedBy>
  <cp:revision>119</cp:revision>
  <dcterms:created xsi:type="dcterms:W3CDTF">2012-12-25T16:42:26Z</dcterms:created>
  <dcterms:modified xsi:type="dcterms:W3CDTF">2013-02-10T21:52:16Z</dcterms:modified>
</cp:coreProperties>
</file>